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6C8E3-845D-45E9-8552-8B46E1DCD8D5}" v="2" dt="2018-10-25T19:08:39.1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sky, outdoor&#10;&#10;Description generated with very high confidence">
            <a:extLst>
              <a:ext uri="{FF2B5EF4-FFF2-40B4-BE49-F238E27FC236}">
                <a16:creationId xmlns:a16="http://schemas.microsoft.com/office/drawing/2014/main" id="{02694E40-C2CD-4C8A-B7FE-FC183279FF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7" b="118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DF838D-A76F-4DF8-914B-02F2D18C02A3}"/>
              </a:ext>
            </a:extLst>
          </p:cNvPr>
          <p:cNvSpPr txBox="1"/>
          <p:nvPr/>
        </p:nvSpPr>
        <p:spPr>
          <a:xfrm>
            <a:off x="3488723" y="224480"/>
            <a:ext cx="5214551" cy="144655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 dirty="0">
                <a:latin typeface="Franklin Gothic Medium"/>
                <a:cs typeface="Calibri"/>
              </a:rPr>
              <a:t>2012 BURGAS BUS BOMBING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CE1862-4968-449F-9CBB-ED5D88776BFA}"/>
              </a:ext>
            </a:extLst>
          </p:cNvPr>
          <p:cNvSpPr txBox="1"/>
          <p:nvPr/>
        </p:nvSpPr>
        <p:spPr>
          <a:xfrm>
            <a:off x="5577180" y="1893116"/>
            <a:ext cx="3246348" cy="147732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Calibri"/>
              </a:rPr>
              <a:t>Made by </a:t>
            </a:r>
          </a:p>
          <a:p>
            <a:pPr algn="ctr"/>
            <a:r>
              <a:rPr lang="en-US" dirty="0" err="1">
                <a:cs typeface="Calibri"/>
              </a:rPr>
              <a:t>Burchin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Belgin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Nezhdet</a:t>
            </a:r>
            <a:r>
              <a:rPr lang="en-US" dirty="0">
                <a:cs typeface="Calibri"/>
              </a:rPr>
              <a:t> </a:t>
            </a:r>
          </a:p>
          <a:p>
            <a:pPr algn="ctr"/>
            <a:r>
              <a:rPr lang="en-US" dirty="0">
                <a:cs typeface="Calibri"/>
              </a:rPr>
              <a:t>X grade</a:t>
            </a:r>
            <a:endParaRPr lang="en-US" dirty="0"/>
          </a:p>
          <a:p>
            <a:pPr algn="ctr"/>
            <a:r>
              <a:rPr lang="en-US" dirty="0">
                <a:cs typeface="Calibri"/>
              </a:rPr>
              <a:t> </a:t>
            </a:r>
            <a:r>
              <a:rPr lang="en-US" dirty="0" err="1">
                <a:cs typeface="Calibri"/>
              </a:rPr>
              <a:t>Silistra,Bulgaria</a:t>
            </a:r>
          </a:p>
          <a:p>
            <a:pPr algn="ctr"/>
            <a:r>
              <a:rPr lang="en-US" dirty="0">
                <a:cs typeface="Calibri"/>
              </a:rPr>
              <a:t> Erasmus +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A truck that is driving down the road&#10;&#10;Description generated with very high confidence">
            <a:extLst>
              <a:ext uri="{FF2B5EF4-FFF2-40B4-BE49-F238E27FC236}">
                <a16:creationId xmlns:a16="http://schemas.microsoft.com/office/drawing/2014/main" id="{689A59A9-4805-468F-9601-766972214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" b="26"/>
          <a:stretch/>
        </p:blipFill>
        <p:spPr>
          <a:xfrm>
            <a:off x="20" y="3579"/>
            <a:ext cx="12188932" cy="6854421"/>
          </a:xfrm>
          <a:prstGeom prst="rect">
            <a:avLst/>
          </a:prstGeom>
        </p:spPr>
      </p:pic>
      <p:sp>
        <p:nvSpPr>
          <p:cNvPr id="14" name="Rectangle 15">
            <a:extLst>
              <a:ext uri="{FF2B5EF4-FFF2-40B4-BE49-F238E27FC236}">
                <a16:creationId xmlns:a16="http://schemas.microsoft.com/office/drawing/2014/main" id="{681CD866-52B5-4280-A92B-56BDFD1E9A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48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7">
            <a:extLst>
              <a:ext uri="{FF2B5EF4-FFF2-40B4-BE49-F238E27FC236}">
                <a16:creationId xmlns:a16="http://schemas.microsoft.com/office/drawing/2014/main" id="{96EEF187-8434-4B76-BE40-006EEBB263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2351" cy="6858000"/>
          </a:xfrm>
          <a:prstGeom prst="rect">
            <a:avLst/>
          </a:prstGeom>
          <a:solidFill>
            <a:schemeClr val="bg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D01AA5-C9DA-43A0-895C-3470D9DF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857" y="1207350"/>
            <a:ext cx="4301084" cy="3360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400" kern="1200" dirty="0">
                <a:latin typeface="Bookman Old Style"/>
              </a:rPr>
              <a:t>Attack</a:t>
            </a:r>
          </a:p>
        </p:txBody>
      </p:sp>
      <p:pic>
        <p:nvPicPr>
          <p:cNvPr id="9" name="Picture 9" descr="An intersection with smoke coming out of a car&#10;&#10;Description generated with high confidence">
            <a:extLst>
              <a:ext uri="{FF2B5EF4-FFF2-40B4-BE49-F238E27FC236}">
                <a16:creationId xmlns:a16="http://schemas.microsoft.com/office/drawing/2014/main" id="{779311B1-7B5C-4F37-8130-552694A275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804" r="-3" b="-3"/>
          <a:stretch/>
        </p:blipFill>
        <p:spPr>
          <a:xfrm>
            <a:off x="6883401" y="803191"/>
            <a:ext cx="4516920" cy="238591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DFCF1B-A1F6-4D19-BFCB-FC4FCC4E4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3401" y="3676052"/>
            <a:ext cx="4516920" cy="237575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Seven people (including the suicide bomber) were killed and at least thirty-two injured in an explosion on an Israeli-operated tour bus at the </a:t>
            </a:r>
            <a:r>
              <a:rPr lang="en-US" sz="1800" dirty="0" err="1"/>
              <a:t>Burgas</a:t>
            </a:r>
            <a:r>
              <a:rPr lang="en-US" sz="1800" dirty="0"/>
              <a:t> Airport in the Black Sea city of </a:t>
            </a:r>
            <a:r>
              <a:rPr lang="en-US" sz="1800" dirty="0" err="1"/>
              <a:t>Burgas</a:t>
            </a:r>
            <a:r>
              <a:rPr lang="en-US" sz="1800" dirty="0"/>
              <a:t>, with a population of some 200,000 people.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1754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D6F23C-5BBE-4D4A-88CB-EF8CD2BFB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597315"/>
          </a:xfrm>
          <a:noFill/>
          <a:ln w="19050">
            <a:solidFill>
              <a:schemeClr val="bg1"/>
            </a:solidFill>
          </a:ln>
        </p:spPr>
        <p:txBody>
          <a:bodyPr vert="horz" wrap="square" lIns="91440" tIns="45720" rIns="91440" bIns="45720" rtlCol="0" anchor="ctr">
            <a:normAutofit/>
          </a:bodyPr>
          <a:lstStyle/>
          <a:p>
            <a:pPr algn="ctr"/>
            <a:r>
              <a:rPr lang="en-US" sz="2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Perpetrator investigations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8A1A3-571D-4C86-B606-19C172D47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8" y="2638044"/>
            <a:ext cx="3363974" cy="3415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baseline="30000" dirty="0">
                <a:solidFill>
                  <a:schemeClr val="bg1"/>
                </a:solidFill>
              </a:rPr>
              <a:t>Following the attack, a probe was launched to determine who was responsible for the attack. On 12 August, a probe into the attack concluded that the perpetrator was a suicide bomber, which disproved other possible theories, such as being a deluded drug smuggler. On 17 August, </a:t>
            </a:r>
            <a:r>
              <a:rPr lang="en-US" sz="2000" baseline="30000" dirty="0" err="1">
                <a:solidFill>
                  <a:schemeClr val="bg1"/>
                </a:solidFill>
              </a:rPr>
              <a:t>Tsvetan</a:t>
            </a:r>
            <a:r>
              <a:rPr lang="en-US" sz="2000" baseline="30000" dirty="0">
                <a:solidFill>
                  <a:schemeClr val="bg1"/>
                </a:solidFill>
              </a:rPr>
              <a:t> </a:t>
            </a:r>
            <a:r>
              <a:rPr lang="en-US" sz="2000" baseline="30000" dirty="0" err="1">
                <a:solidFill>
                  <a:schemeClr val="bg1"/>
                </a:solidFill>
              </a:rPr>
              <a:t>Tsvetanov</a:t>
            </a:r>
            <a:r>
              <a:rPr lang="en-US" sz="2000" baseline="30000" dirty="0">
                <a:solidFill>
                  <a:schemeClr val="bg1"/>
                </a:solidFill>
              </a:rPr>
              <a:t> said that the probe indicated that a country or terrorist organization was responsible for the bus bombing, but did not name any suspects.</a:t>
            </a:r>
            <a:endParaRPr lang="en-US" sz="200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7470F3-2165-4CEC-8BC2-09CBF0E24D0D}"/>
              </a:ext>
            </a:extLst>
          </p:cNvPr>
          <p:cNvSpPr txBox="1"/>
          <p:nvPr/>
        </p:nvSpPr>
        <p:spPr>
          <a:xfrm>
            <a:off x="6724650" y="4695825"/>
            <a:ext cx="4324350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Calibri"/>
              </a:rPr>
              <a:t>Sketch released by Bulgarian authorities of a man who is believed to be either an accomplice or the bomber</a:t>
            </a:r>
            <a:endParaRPr lang="en-US" i="1" dirty="0">
              <a:solidFill>
                <a:schemeClr val="tx1">
                  <a:lumMod val="65000"/>
                  <a:lumOff val="35000"/>
                </a:schemeClr>
              </a:solidFill>
              <a:latin typeface="Trebuchet MS"/>
            </a:endParaRPr>
          </a:p>
        </p:txBody>
      </p:sp>
      <p:pic>
        <p:nvPicPr>
          <p:cNvPr id="13" name="Picture 13" descr="A close up of a womans face&#10;&#10;Description generated with very high confidence">
            <a:extLst>
              <a:ext uri="{FF2B5EF4-FFF2-40B4-BE49-F238E27FC236}">
                <a16:creationId xmlns:a16="http://schemas.microsoft.com/office/drawing/2014/main" id="{1C57E92D-B6FE-4E21-AC90-D1E5C7CCF1F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2679" b="12679"/>
          <a:stretch/>
        </p:blipFill>
        <p:spPr>
          <a:xfrm>
            <a:off x="6211888" y="492125"/>
            <a:ext cx="5181600" cy="407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50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outdoor, sky, transport, road&#10;&#10;Description generated with very high confidence">
            <a:extLst>
              <a:ext uri="{FF2B5EF4-FFF2-40B4-BE49-F238E27FC236}">
                <a16:creationId xmlns:a16="http://schemas.microsoft.com/office/drawing/2014/main" id="{2ECD7603-B44C-4398-BFF3-154A0357FC8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544" b="12813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BC03B8-9742-4137-8F74-C98A6B608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latin typeface="Rockwell"/>
              </a:rPr>
              <a:t>Accomplices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E73515-8297-43AE-AF0E-97D66FB43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On 16 August, the Bulgarian authorities released a computer-generated image of a suspected accomplice, saying that "There is data that the man is related to the terrorist attack at the airport." The authorities thought it belonged to the suicide bomber, but a facial reconstruction determined that this was not the case, and raised the possibility of an accomplice.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210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bus that is parked on the side of a road&#10;&#10;Description generated with high confidence">
            <a:extLst>
              <a:ext uri="{FF2B5EF4-FFF2-40B4-BE49-F238E27FC236}">
                <a16:creationId xmlns:a16="http://schemas.microsoft.com/office/drawing/2014/main" id="{8D725DDB-EA65-44B5-987F-EB14C756BFA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3724" b="28225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Oval 11">
            <a:extLst>
              <a:ext uri="{FF2B5EF4-FFF2-40B4-BE49-F238E27FC236}">
                <a16:creationId xmlns:a16="http://schemas.microsoft.com/office/drawing/2014/main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EEB5F1-71D7-4CB4-8016-33876A42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Rockwell"/>
              </a:rPr>
              <a:t>Reactions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5C4085-809D-47A3-BEF7-5A1331D9B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0247" y="4551037"/>
            <a:ext cx="4926411" cy="150993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r>
              <a:rPr lang="en-US" sz="1300" dirty="0">
                <a:solidFill>
                  <a:srgbClr val="000000"/>
                </a:solidFill>
                <a:latin typeface="Bookman Old Style"/>
              </a:rPr>
              <a:t>Across the globe, foreign governments offered support and solidarity to the citizens and authorities of Bulgaria and Israel, and expressed their condolences for the victims. United Nations Secretary-General Ban Ki-moon condemned the attack in "the strongest possible terms" and expressed his condolences, and the United Nations Security Council unanimously condemned the attack in </a:t>
            </a:r>
            <a:r>
              <a:rPr lang="en-US" sz="1300" dirty="0" err="1">
                <a:solidFill>
                  <a:srgbClr val="000000"/>
                </a:solidFill>
                <a:latin typeface="Bookman Old Style"/>
              </a:rPr>
              <a:t>Burgas</a:t>
            </a:r>
            <a:r>
              <a:rPr lang="en-US" sz="1300" dirty="0">
                <a:solidFill>
                  <a:srgbClr val="000000"/>
                </a:solidFill>
                <a:latin typeface="Bookman Old Style"/>
              </a:rPr>
              <a:t> as a terrorist attack and expressed its condolences as well.</a:t>
            </a:r>
            <a:endParaRPr lang="en-US" dirty="0">
              <a:latin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799188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train on a track with smoke coming out of it&#10;&#10;Description generated with very high confidence">
            <a:extLst>
              <a:ext uri="{FF2B5EF4-FFF2-40B4-BE49-F238E27FC236}">
                <a16:creationId xmlns:a16="http://schemas.microsoft.com/office/drawing/2014/main" id="{81C3F82A-3BE8-4508-85FB-6277CAE778D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  <a:extLst/>
          </a:blip>
          <a:srcRect l="6070" r="31694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1F9DE1-4991-47FC-AE57-C7B998322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>
                <a:solidFill>
                  <a:srgbClr val="000000"/>
                </a:solidFill>
                <a:latin typeface="Rockwell"/>
              </a:rPr>
              <a:t>Bulgarian ceremony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AFFB5-DD8F-4705-BD1A-AE78E3500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 late August 2012, Bulgaria held a remembrance ceremony in honor of the victims of the terrorist attack. Two ceremonies were held, one in Sofia's largest synagogue, which prepared a curation of the ark that contained the names of the victims, and another ceremony was held in </a:t>
            </a:r>
            <a:r>
              <a:rPr lang="en-US" sz="2000" dirty="0" err="1">
                <a:solidFill>
                  <a:srgbClr val="000000"/>
                </a:solidFill>
              </a:rPr>
              <a:t>Burgas</a:t>
            </a:r>
            <a:r>
              <a:rPr lang="en-US" sz="2000" dirty="0">
                <a:solidFill>
                  <a:srgbClr val="000000"/>
                </a:solidFill>
              </a:rPr>
              <a:t>. Israeli groups were accompanied by guards and police canine units, and security was tight.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66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toy car&#10;&#10;Description generated with high confidence">
            <a:extLst>
              <a:ext uri="{FF2B5EF4-FFF2-40B4-BE49-F238E27FC236}">
                <a16:creationId xmlns:a16="http://schemas.microsoft.com/office/drawing/2014/main" id="{3DB32F67-1AF8-4CF8-ADA1-BBCC2AC656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35" r="-1" b="25293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2D6214-B4DD-403E-8221-5E73FD6B13D1}"/>
              </a:ext>
            </a:extLst>
          </p:cNvPr>
          <p:cNvSpPr txBox="1"/>
          <p:nvPr/>
        </p:nvSpPr>
        <p:spPr>
          <a:xfrm>
            <a:off x="3600450" y="438150"/>
            <a:ext cx="4400550" cy="95410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Rockwell"/>
                <a:cs typeface="Lucida Sans Unicode"/>
              </a:rPr>
              <a:t>Make peace instead of war!</a:t>
            </a:r>
          </a:p>
        </p:txBody>
      </p:sp>
    </p:spTree>
    <p:extLst>
      <p:ext uri="{BB962C8B-B14F-4D97-AF65-F5344CB8AC3E}">
        <p14:creationId xmlns:p14="http://schemas.microsoft.com/office/powerpoint/2010/main" val="1421580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F3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EAB8B556-3669-48A3-AF8D-4FEC3A58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035" y="864108"/>
            <a:ext cx="5129784" cy="5129784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C3A50CF-3D9F-4739-8CFC-FA214D9A26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80" y="1813118"/>
            <a:ext cx="5129784" cy="323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18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237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Bookman Old Style</vt:lpstr>
      <vt:lpstr>Calibri</vt:lpstr>
      <vt:lpstr>Calibri Light</vt:lpstr>
      <vt:lpstr>Franklin Gothic Medium</vt:lpstr>
      <vt:lpstr>Lucida Sans Unicode</vt:lpstr>
      <vt:lpstr>Rockwell</vt:lpstr>
      <vt:lpstr>Trebuchet MS</vt:lpstr>
      <vt:lpstr>office theme</vt:lpstr>
      <vt:lpstr>PowerPoint Presentation</vt:lpstr>
      <vt:lpstr>Attack</vt:lpstr>
      <vt:lpstr>Perpetrator investigations</vt:lpstr>
      <vt:lpstr>Accomplices</vt:lpstr>
      <vt:lpstr>Reactions</vt:lpstr>
      <vt:lpstr>Bulgarian ceremony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Margarita Pavlova</dc:creator>
  <cp:lastModifiedBy>margarita.pavlova@eg-yavorov.com</cp:lastModifiedBy>
  <cp:revision>269</cp:revision>
  <dcterms:created xsi:type="dcterms:W3CDTF">2013-07-15T20:26:40Z</dcterms:created>
  <dcterms:modified xsi:type="dcterms:W3CDTF">2018-10-29T17:34:02Z</dcterms:modified>
</cp:coreProperties>
</file>