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9DBB-4D00-D846-B12A-8BF32B767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A4CDC-D413-C741-BDED-B24111FF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781D5-7696-2144-948D-11E8E6F2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0FF6-9A15-0049-B9C2-ADFD7525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7553F-B118-6144-8899-13F728E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C5BF-04B1-E046-8F2B-BC947470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CE1E7-D8F2-444C-8FFD-859572EF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EBC2F-3A70-2343-BF40-EEA5484B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10411-27A2-E04E-81FC-D4FE7688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9127-9133-834D-8095-D52B4B0A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2EFA7-2357-C043-AC41-E79C4C0B6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D57B8-AD0E-2344-B49A-CAD480519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AD7B5-F1A6-9340-8860-F11860BC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F2907-759F-1342-9473-692F39526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26818-CAAF-DF47-94AD-0A010813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A730-EFA5-F84D-B9AF-17D76E01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AF93-E86C-4A49-91DC-FF52E52E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F9C6F-DF06-1444-9F8B-D9DE53AC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427DB-E6ED-C84A-BC57-39E0A929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2555-868D-164E-BE3A-C3D035F3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5DF2-3A95-E044-B2D2-902ABEEB0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63419-2753-214D-925E-B8029B9E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C3203-BD49-994D-8A2D-F070810B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ACC37-9EAD-724C-A2E1-97A8670E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AA108-F6D6-EF48-BF3D-F2942A97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F30F-FB08-154A-92C7-9ABCFCCC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3347-00E4-794B-9A2D-2ED223EEF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6D6F9-5266-0B41-AFAC-8D4A27CF7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4C677-CE24-D74D-8701-EBE18F1E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A69CD-E0EC-CF49-ACD4-30959E8D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0A611-FCD8-E043-8E3C-94660A3E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873D-5996-7A42-A31C-CFD6AF89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ABD28-35D3-7B48-9819-63E6D1763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49EAF-0F25-1F48-BE18-A104B1C17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0EC88-5D10-0042-B9DC-604BC2951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6FF2A-11D3-1F4D-B432-4E006051A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31E78-CA58-3646-9EFC-7CDBBD90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D264C-9885-F24F-8F9D-9BD603590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4CC2B-CC0A-1B44-A69D-5D0E5C12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0B67-0AC3-9443-A504-E084AD37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5D93C-1752-0D40-9052-E87E946F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649B9-435F-3749-91E1-5B80C4DF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2FA0-48B9-0E47-B15F-82089309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8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C5C93-4442-8040-9545-8EE5E63E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152F5-B9CB-AF4D-BF8B-6BD28032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E4B20-7349-BD4B-825D-D5405ACE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1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6DA27-4FAA-7A4F-BCC4-886373D5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23DF0-5252-134D-9B98-3A9F75F0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30D63-3555-1545-B22C-53A2E05AF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6CC6D-4DEF-E04A-A787-4D9D1B81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16BB8-6D20-EA4E-8A9E-83A26A98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AAC38-D57B-364E-820E-7B7F8F9D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6C76-E76C-9A4D-A4EB-BACB3FB3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A9327-CA79-5C4B-9852-D4A7001E1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B3AF-7768-4548-AED9-6597E073F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8F0A6-8589-4143-8C5E-137B7655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F5D89-F506-A543-A775-EA80B9DF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8D5E4-BA1F-3245-82AE-3F468854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0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3A88D-6F06-374A-A7AF-E0F33F7C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350B4-782F-E346-AAA7-05D9A0B53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BB1F1-981B-1C41-BAB0-F75592303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E489-FCF9-3F47-9BF3-8D38B8E5560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F7ED6-1B20-7846-8528-42DD5EA73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0B92F-019D-8840-A4E3-DBBA9B136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AC92-DA40-5F44-BAAD-F76056700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Islamic_terrorism" TargetMode="External" /><Relationship Id="rId2" Type="http://schemas.openxmlformats.org/officeDocument/2006/relationships/hyperlink" Target="https://en.m.wikipedia.org/wiki/Terrorism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Respiratory_diseases" TargetMode="External" /><Relationship Id="rId5" Type="http://schemas.openxmlformats.org/officeDocument/2006/relationships/hyperlink" Target="https://en.m.wikipedia.org/wiki/Casualties_of_the_September_11_attacks" TargetMode="External" /><Relationship Id="rId4" Type="http://schemas.openxmlformats.org/officeDocument/2006/relationships/hyperlink" Target="https://en.m.wikipedia.org/wiki/Al-Qaeda" TargetMode="Externa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American_Airlines_Flight_77" TargetMode="External" /><Relationship Id="rId3" Type="http://schemas.openxmlformats.org/officeDocument/2006/relationships/hyperlink" Target="https://en.m.wikipedia.org/wiki/The_Pentagon" TargetMode="External" /><Relationship Id="rId7" Type="http://schemas.openxmlformats.org/officeDocument/2006/relationships/hyperlink" Target="https://en.m.wikipedia.org/wiki/United_Airlines_Flight_93" TargetMode="External" /><Relationship Id="rId2" Type="http://schemas.openxmlformats.org/officeDocument/2006/relationships/hyperlink" Target="https://en.m.wikipedia.org/wiki/World_Trade_Center_(1973%E2%80%932001)" TargetMode="External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s://en.m.wikipedia.org/wiki/Ground_Zero" TargetMode="External" /><Relationship Id="rId5" Type="http://schemas.openxmlformats.org/officeDocument/2006/relationships/hyperlink" Target="https://en.m.wikipedia.org/wiki/World_Trade_Center_site" TargetMode="External" /><Relationship Id="rId10" Type="http://schemas.openxmlformats.org/officeDocument/2006/relationships/image" Target="../media/image1.jpeg" /><Relationship Id="rId4" Type="http://schemas.openxmlformats.org/officeDocument/2006/relationships/hyperlink" Target="https://en.m.wikipedia.org/wiki/United_Airlines_Flight_175" TargetMode="External" /><Relationship Id="rId9" Type="http://schemas.openxmlformats.org/officeDocument/2006/relationships/hyperlink" Target="https://en.m.wikipedia.org/wiki/Closed-circuit_television" TargetMode="Externa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Aircraft_hijacking" TargetMode="External" /><Relationship Id="rId13" Type="http://schemas.openxmlformats.org/officeDocument/2006/relationships/hyperlink" Target="https://en.m.wikipedia.org/wiki/Lower_Manhattan" TargetMode="External" /><Relationship Id="rId18" Type="http://schemas.openxmlformats.org/officeDocument/2006/relationships/hyperlink" Target="https://en.m.wikipedia.org/wiki/U.S._Department_of_Defense" TargetMode="External" /><Relationship Id="rId26" Type="http://schemas.openxmlformats.org/officeDocument/2006/relationships/hyperlink" Target="https://en.m.wikipedia.org/wiki/History_of_the_United_States" TargetMode="External" /><Relationship Id="rId3" Type="http://schemas.openxmlformats.org/officeDocument/2006/relationships/hyperlink" Target="https://en.m.wikipedia.org/wiki/Airline" TargetMode="External" /><Relationship Id="rId21" Type="http://schemas.openxmlformats.org/officeDocument/2006/relationships/hyperlink" Target="https://en.m.wikipedia.org/wiki/Stonycreek_Township,_Somerset_County,_Pennsylvania" TargetMode="External" /><Relationship Id="rId7" Type="http://schemas.openxmlformats.org/officeDocument/2006/relationships/hyperlink" Target="https://en.m.wikipedia.org/wiki/California" TargetMode="External" /><Relationship Id="rId12" Type="http://schemas.openxmlformats.org/officeDocument/2006/relationships/hyperlink" Target="https://en.m.wikipedia.org/wiki/World_Trade_Center_(1973%E2%80%932001)" TargetMode="External" /><Relationship Id="rId17" Type="http://schemas.openxmlformats.org/officeDocument/2006/relationships/hyperlink" Target="https://en.m.wikipedia.org/wiki/The_Pentagon" TargetMode="External" /><Relationship Id="rId25" Type="http://schemas.openxmlformats.org/officeDocument/2006/relationships/hyperlink" Target="https://en.m.wikipedia.org/wiki/List_of_American_police_officers_killed_in_the_line_of_duty" TargetMode="External" /><Relationship Id="rId2" Type="http://schemas.openxmlformats.org/officeDocument/2006/relationships/hyperlink" Target="https://en.m.wikipedia.org/wiki/Airliner" TargetMode="External" /><Relationship Id="rId16" Type="http://schemas.openxmlformats.org/officeDocument/2006/relationships/hyperlink" Target="https://en.m.wikipedia.org/wiki/American_Airlines_Flight_77" TargetMode="External" /><Relationship Id="rId20" Type="http://schemas.openxmlformats.org/officeDocument/2006/relationships/hyperlink" Target="https://en.m.wikipedia.org/wiki/United_Airlines_Flight_93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Northeastern_United_States" TargetMode="External" /><Relationship Id="rId11" Type="http://schemas.openxmlformats.org/officeDocument/2006/relationships/hyperlink" Target="https://en.m.wikipedia.org/wiki/United_Airlines_Flight_175" TargetMode="External" /><Relationship Id="rId24" Type="http://schemas.openxmlformats.org/officeDocument/2006/relationships/hyperlink" Target="https://en.m.wikipedia.org/wiki/List_of_the_deadliest_firefighter_disasters_in_the_United_States" TargetMode="External" /><Relationship Id="rId5" Type="http://schemas.openxmlformats.org/officeDocument/2006/relationships/hyperlink" Target="https://en.m.wikipedia.org/wiki/American_Airlines" TargetMode="External" /><Relationship Id="rId15" Type="http://schemas.openxmlformats.org/officeDocument/2006/relationships/hyperlink" Target="https://en.m.wikipedia.org/wiki/7_World_Trade_Center" TargetMode="External" /><Relationship Id="rId23" Type="http://schemas.openxmlformats.org/officeDocument/2006/relationships/hyperlink" Target="https://en.m.wikipedia.org/wiki/List_of_battles_and_other_violent_events_by_death_toll#Terrorist_attacks" TargetMode="External" /><Relationship Id="rId10" Type="http://schemas.openxmlformats.org/officeDocument/2006/relationships/hyperlink" Target="https://en.m.wikipedia.org/wiki/American_Airlines_Flight_11" TargetMode="External" /><Relationship Id="rId19" Type="http://schemas.openxmlformats.org/officeDocument/2006/relationships/hyperlink" Target="https://en.m.wikipedia.org/wiki/Arlington_County,_Virginia" TargetMode="External" /><Relationship Id="rId4" Type="http://schemas.openxmlformats.org/officeDocument/2006/relationships/hyperlink" Target="https://en.m.wikipedia.org/wiki/United_Airlines" TargetMode="External" /><Relationship Id="rId9" Type="http://schemas.openxmlformats.org/officeDocument/2006/relationships/hyperlink" Target="https://en.m.wikipedia.org/wiki/Hijackers_in_the_September_11_attacks" TargetMode="External" /><Relationship Id="rId14" Type="http://schemas.openxmlformats.org/officeDocument/2006/relationships/hyperlink" Target="https://en.m.wikipedia.org/wiki/Collapse_of_the_World_Trade_Center" TargetMode="External" /><Relationship Id="rId22" Type="http://schemas.openxmlformats.org/officeDocument/2006/relationships/hyperlink" Target="https://en.m.wikipedia.org/wiki/Shanksville,_Pennsylvania" TargetMode="Externa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Osama_bin_Laden" TargetMode="External" /><Relationship Id="rId13" Type="http://schemas.openxmlformats.org/officeDocument/2006/relationships/hyperlink" Target="https://en.m.wikipedia.org/wiki/Death_of_Osama_bin_Laden" TargetMode="External" /><Relationship Id="rId3" Type="http://schemas.openxmlformats.org/officeDocument/2006/relationships/hyperlink" Target="https://en.m.wikipedia.org/wiki/War_in_Afghanistan_(2001%E2%80%93present)" TargetMode="External" /><Relationship Id="rId7" Type="http://schemas.openxmlformats.org/officeDocument/2006/relationships/hyperlink" Target="https://en.m.wikipedia.org/wiki/Intelligence_agencies" TargetMode="External" /><Relationship Id="rId12" Type="http://schemas.openxmlformats.org/officeDocument/2006/relationships/hyperlink" Target="https://en.m.wikipedia.org/wiki/Iraq_sanctions" TargetMode="External" /><Relationship Id="rId2" Type="http://schemas.openxmlformats.org/officeDocument/2006/relationships/hyperlink" Target="https://en.m.wikipedia.org/wiki/War_on_Terror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Law_enforcement_agency" TargetMode="External" /><Relationship Id="rId11" Type="http://schemas.openxmlformats.org/officeDocument/2006/relationships/hyperlink" Target="https://en.m.wikipedia.org/wiki/Operation_Southern_Watch" TargetMode="External" /><Relationship Id="rId5" Type="http://schemas.openxmlformats.org/officeDocument/2006/relationships/hyperlink" Target="https://en.m.wikipedia.org/wiki/Anti-terrorism_legislation" TargetMode="External" /><Relationship Id="rId15" Type="http://schemas.openxmlformats.org/officeDocument/2006/relationships/hyperlink" Target="https://en.m.wikipedia.org/wiki/United_States_Navy" TargetMode="External" /><Relationship Id="rId10" Type="http://schemas.openxmlformats.org/officeDocument/2006/relationships/hyperlink" Target="https://en.m.wikipedia.org/wiki/Israel%E2%80%93United_States_relations" TargetMode="External" /><Relationship Id="rId4" Type="http://schemas.openxmlformats.org/officeDocument/2006/relationships/hyperlink" Target="https://en.m.wikipedia.org/wiki/Taliban" TargetMode="External" /><Relationship Id="rId9" Type="http://schemas.openxmlformats.org/officeDocument/2006/relationships/hyperlink" Target="https://en.m.wikipedia.org/wiki/Responsibility_for_the_September_11_attacks" TargetMode="External" /><Relationship Id="rId14" Type="http://schemas.openxmlformats.org/officeDocument/2006/relationships/hyperlink" Target="https://en.m.wikipedia.org/wiki/SEAL_Team_Six" TargetMode="Externa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Memorials_and_services_for_the_September_11_attacks" TargetMode="External" /><Relationship Id="rId3" Type="http://schemas.openxmlformats.org/officeDocument/2006/relationships/hyperlink" Target="https://en.m.wikipedia.org/wiki/Wall_Street" TargetMode="External" /><Relationship Id="rId7" Type="http://schemas.openxmlformats.org/officeDocument/2006/relationships/hyperlink" Target="https://en.m.wikipedia.org/wiki/One_World_Trade_Center" TargetMode="External" /><Relationship Id="rId2" Type="http://schemas.openxmlformats.org/officeDocument/2006/relationships/hyperlink" Target="https://en.m.wikipedia.org/wiki/Lower_Manhattan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Construction_of_One_World_Trade_Center" TargetMode="External" /><Relationship Id="rId11" Type="http://schemas.openxmlformats.org/officeDocument/2006/relationships/hyperlink" Target="https://en.m.wikipedia.org/wiki/Flight_93_National_Memorial" TargetMode="External" /><Relationship Id="rId5" Type="http://schemas.openxmlformats.org/officeDocument/2006/relationships/hyperlink" Target="https://en.m.wikipedia.org/wiki/World_Trade_Center_site" TargetMode="External" /><Relationship Id="rId10" Type="http://schemas.openxmlformats.org/officeDocument/2006/relationships/hyperlink" Target="https://en.m.wikipedia.org/wiki/Pentagon_Memorial" TargetMode="External" /><Relationship Id="rId4" Type="http://schemas.openxmlformats.org/officeDocument/2006/relationships/hyperlink" Target="https://en.m.wikipedia.org/wiki/Closings_and_cancellations_following_the_September_11_attacks" TargetMode="External" /><Relationship Id="rId9" Type="http://schemas.openxmlformats.org/officeDocument/2006/relationships/hyperlink" Target="https://en.m.wikipedia.org/wiki/National_September_11_Memorial_&amp;_Museum" TargetMode="Externa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The_National_Security_Archive" TargetMode="External" /><Relationship Id="rId13" Type="http://schemas.openxmlformats.org/officeDocument/2006/relationships/hyperlink" Target="http://www.cnn.com/SPECIALS/2001/trade.center/multimedia.day.html" TargetMode="External" /><Relationship Id="rId18" Type="http://schemas.openxmlformats.org/officeDocument/2006/relationships/hyperlink" Target="https://web.archive.org/web/20010916223638/http:/www.interactivepublishing.net/september/" TargetMode="External" /><Relationship Id="rId3" Type="http://schemas.openxmlformats.org/officeDocument/2006/relationships/hyperlink" Target="https://web.archive.org/web/20130727095710/http:/names.911memorial.org/" TargetMode="External" /><Relationship Id="rId7" Type="http://schemas.openxmlformats.org/officeDocument/2006/relationships/hyperlink" Target="http://www.gwu.edu/~nsarchiv/NSAEBB/sept11/index.html" TargetMode="External" /><Relationship Id="rId12" Type="http://schemas.openxmlformats.org/officeDocument/2006/relationships/hyperlink" Target="https://en.m.wikipedia.org/wiki/Internet_Archive" TargetMode="External" /><Relationship Id="rId17" Type="http://schemas.openxmlformats.org/officeDocument/2006/relationships/hyperlink" Target="https://en.m.wikipedia.org/wiki/James_Nachtwey" TargetMode="External" /><Relationship Id="rId2" Type="http://schemas.openxmlformats.org/officeDocument/2006/relationships/hyperlink" Target="http://www.9-11commission.gov/" TargetMode="External" /><Relationship Id="rId16" Type="http://schemas.openxmlformats.org/officeDocument/2006/relationships/hyperlink" Target="https://web.archive.org/web/20120410175421/http:/www.time.com/time/photogallery/0,29307,1660644,00.html" TargetMode="External" /><Relationship Id="rId20" Type="http://schemas.openxmlformats.org/officeDocument/2006/relationships/hyperlink" Target="https://en.m.wikipedia.org/wiki/Newseum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lcweb2.loc.gov/diglib/lcwa/html/sept11/sept11-overview.html" TargetMode="External" /><Relationship Id="rId11" Type="http://schemas.openxmlformats.org/officeDocument/2006/relationships/hyperlink" Target="https://archive.org/details/911" TargetMode="External" /><Relationship Id="rId5" Type="http://schemas.openxmlformats.org/officeDocument/2006/relationships/hyperlink" Target="https://en.m.wikipedia.org/wiki/Library_of_Congress" TargetMode="External" /><Relationship Id="rId15" Type="http://schemas.openxmlformats.org/officeDocument/2006/relationships/hyperlink" Target="https://en.m.wikipedia.org/wiki/National_Geographic_Society" TargetMode="External" /><Relationship Id="rId10" Type="http://schemas.openxmlformats.org/officeDocument/2006/relationships/hyperlink" Target="https://en.wikisource.org/wiki/Verbatim_Transcript_of_Combatant_Status_Review_Tribunal_Hearing_for_ISN_10024" TargetMode="External" /><Relationship Id="rId19" Type="http://schemas.openxmlformats.org/officeDocument/2006/relationships/hyperlink" Target="https://web.archive.org/web/20150319023141/http:/www1.newseum.org/todaysfrontpages/default_archive.asp?fpArchive=091201" TargetMode="External" /><Relationship Id="rId4" Type="http://schemas.openxmlformats.org/officeDocument/2006/relationships/hyperlink" Target="http://memory.loc.gov/ammem/collections/911_archive/" TargetMode="External" /><Relationship Id="rId9" Type="http://schemas.openxmlformats.org/officeDocument/2006/relationships/hyperlink" Target="http://911digitalarchive.org/" TargetMode="External" /><Relationship Id="rId14" Type="http://schemas.openxmlformats.org/officeDocument/2006/relationships/hyperlink" Target="https://web.archive.org/web/20110828175053/http:/www.nationalgeographic.com/remembering-9-11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0322-9AC5-F145-A179-2E4FF42F6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September 11th attack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A9F5B-49BB-8F45-9360-E23027AC4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Bill Dallas</a:t>
            </a:r>
          </a:p>
        </p:txBody>
      </p:sp>
    </p:spTree>
    <p:extLst>
      <p:ext uri="{BB962C8B-B14F-4D97-AF65-F5344CB8AC3E}">
        <p14:creationId xmlns:p14="http://schemas.microsoft.com/office/powerpoint/2010/main" val="115670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BA24A-0613-3344-A0C2-CD48853B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304"/>
            <a:ext cx="10515600" cy="4351338"/>
          </a:xfrm>
        </p:spPr>
        <p:txBody>
          <a:bodyPr/>
          <a:lstStyle/>
          <a:p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The </a:t>
            </a:r>
            <a:r>
              <a:rPr lang="en-GB" b="1" i="0">
                <a:solidFill>
                  <a:srgbClr val="222222"/>
                </a:solidFill>
                <a:effectLst/>
                <a:latin typeface="Helvetica Neue"/>
              </a:rPr>
              <a:t>September 11 attacks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(also referred to as </a:t>
            </a:r>
            <a:r>
              <a:rPr lang="en-GB" b="1" i="0">
                <a:solidFill>
                  <a:srgbClr val="222222"/>
                </a:solidFill>
                <a:effectLst/>
                <a:latin typeface="Helvetica Neue"/>
              </a:rPr>
              <a:t>9/11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)were a series of four coordinated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2" tooltip="Terrorism"/>
              </a:rPr>
              <a:t>terrorist attacks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by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3" tooltip="Islamic terrorism"/>
              </a:rPr>
              <a:t>Islamic terrorist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group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4" tooltip="Al-Qaeda"/>
              </a:rPr>
              <a:t>al-Qaeda</a:t>
            </a:r>
            <a:r>
              <a:rPr lang="el-GR" b="0" i="0" u="none" strike="noStrike" baseline="30000">
                <a:solidFill>
                  <a:srgbClr val="5A3696"/>
                </a:solidFill>
                <a:effectLst/>
                <a:latin typeface="inherit"/>
              </a:rPr>
              <a:t> 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against the United States on the morning of Tuesday, September 11, 2001. The attacks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5" tooltip="Casualties of the September 11 attacks"/>
              </a:rPr>
              <a:t>killed 2,996 people, injured over 6,000 others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, and caused at least $10 billion in infrastructure and property damage</a:t>
            </a:r>
            <a:r>
              <a:rPr lang="el-GR">
                <a:solidFill>
                  <a:srgbClr val="222222"/>
                </a:solidFill>
                <a:latin typeface="Helvetica Neue"/>
              </a:rPr>
              <a:t>. A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dditional people died of 9/11-related cancer and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6" tooltip="Respiratory diseases"/>
              </a:rPr>
              <a:t>respiratory diseases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the months and years following the attacks.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F220F19-E858-CD49-B221-D331435965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Top row: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The Twin Towers of the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2" tooltip="World Trade Center (1973–2001)"/>
              </a:rPr>
              <a:t>World Trade Center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burning</a:t>
            </a:r>
          </a:p>
          <a:p>
            <a:pPr fontAlgn="base"/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2nd row, left to right: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Collapsed section of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3" tooltip="The Pentagon"/>
              </a:rPr>
              <a:t>the Pentagon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;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4" tooltip="United Airlines Flight 175"/>
              </a:rPr>
              <a:t>Flight 175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crashes into 2 WTC</a:t>
            </a:r>
          </a:p>
          <a:p>
            <a:pPr fontAlgn="base"/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3rd row, left to right: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A firefighter requests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assistance at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5" tooltip="World Trade Center site"/>
              </a:rPr>
              <a:t>World Trade Center site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;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6" tooltip="Ground Zero"/>
              </a:rPr>
              <a:t>Ground Zero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; An engine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from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7" tooltip="United Airlines Flight 93"/>
              </a:rPr>
              <a:t>Flight 93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is recovered</a:t>
            </a:r>
          </a:p>
          <a:p>
            <a:pPr fontAlgn="base"/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Bottom row: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8" tooltip="American Airlines Flight 77"/>
              </a:rPr>
              <a:t>Flight 77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's collision with the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Pentagon as captured by three</a:t>
            </a:r>
            <a:br>
              <a:rPr lang="en-GB" b="0" i="0">
                <a:solidFill>
                  <a:srgbClr val="222222"/>
                </a:solidFill>
                <a:effectLst/>
                <a:latin typeface="inherit"/>
              </a:rPr>
            </a:b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consecutive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9" tooltip="Closed-circuit television"/>
              </a:rPr>
              <a:t>CCTV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frames</a:t>
            </a: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499D2336-E81E-A94A-9BB3-E9F98F5585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00" y="1825625"/>
            <a:ext cx="25071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7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4E474D-1549-794F-9921-D5B23D288C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03213"/>
            <a:ext cx="105156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rgbClr val="222222"/>
                </a:solidFill>
                <a:latin typeface="Helvetica Neue"/>
              </a:rPr>
              <a:t>Four passenger </a:t>
            </a:r>
            <a:r>
              <a:rPr lang="en-GB">
                <a:solidFill>
                  <a:srgbClr val="5A3696"/>
                </a:solidFill>
                <a:latin typeface="Helvetica Neue"/>
                <a:hlinkClick r:id="rId2" tooltip="Airliner"/>
              </a:rPr>
              <a:t>airliners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operated by two major U.S. passenger </a:t>
            </a:r>
            <a:r>
              <a:rPr lang="en-GB">
                <a:solidFill>
                  <a:srgbClr val="5A3696"/>
                </a:solidFill>
                <a:latin typeface="Helvetica Neue"/>
                <a:hlinkClick r:id="rId3" tooltip="Airline"/>
              </a:rPr>
              <a:t>air carriers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(</a:t>
            </a:r>
            <a:r>
              <a:rPr lang="en-GB">
                <a:solidFill>
                  <a:srgbClr val="5A3696"/>
                </a:solidFill>
                <a:latin typeface="Helvetica Neue"/>
                <a:hlinkClick r:id="rId4" tooltip="United Airlines"/>
              </a:rPr>
              <a:t>United Airlines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and </a:t>
            </a:r>
            <a:r>
              <a:rPr lang="en-GB">
                <a:solidFill>
                  <a:srgbClr val="5A3696"/>
                </a:solidFill>
                <a:latin typeface="Helvetica Neue"/>
                <a:hlinkClick r:id="rId5" tooltip="American Airlines"/>
              </a:rPr>
              <a:t>American Airlines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)—all of which departed from airports in the </a:t>
            </a:r>
            <a:r>
              <a:rPr lang="en-GB">
                <a:solidFill>
                  <a:srgbClr val="5A3696"/>
                </a:solidFill>
                <a:latin typeface="Helvetica Neue"/>
                <a:hlinkClick r:id="rId6" tooltip="Northeastern United States"/>
              </a:rPr>
              <a:t>northeastern United States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bound for </a:t>
            </a:r>
            <a:r>
              <a:rPr lang="en-GB">
                <a:solidFill>
                  <a:srgbClr val="5A3696"/>
                </a:solidFill>
                <a:latin typeface="Helvetica Neue"/>
                <a:hlinkClick r:id="rId7" tooltip="California"/>
              </a:rPr>
              <a:t>California</a:t>
            </a:r>
            <a:r>
              <a:rPr lang="en-GB">
                <a:solidFill>
                  <a:srgbClr val="222222"/>
                </a:solidFill>
                <a:latin typeface="Helvetica Neue"/>
              </a:rPr>
              <a:t>—were </a:t>
            </a:r>
            <a:r>
              <a:rPr lang="en-GB">
                <a:solidFill>
                  <a:srgbClr val="5A3696"/>
                </a:solidFill>
                <a:latin typeface="Helvetica Neue"/>
                <a:hlinkClick r:id="rId8" tooltip="Aircraft hijacking"/>
              </a:rPr>
              <a:t>hijacked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by </a:t>
            </a:r>
            <a:r>
              <a:rPr lang="en-GB">
                <a:solidFill>
                  <a:srgbClr val="5A3696"/>
                </a:solidFill>
                <a:latin typeface="Helvetica Neue"/>
                <a:hlinkClick r:id="rId9" tooltip="Hijackers in the September 11 attacks"/>
              </a:rPr>
              <a:t>19 al-Qaeda terrorists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. Two of the planes, </a:t>
            </a:r>
            <a:r>
              <a:rPr lang="en-GB">
                <a:solidFill>
                  <a:srgbClr val="5A3696"/>
                </a:solidFill>
                <a:latin typeface="Helvetica Neue"/>
                <a:hlinkClick r:id="rId10" tooltip="American Airlines Flight 11"/>
              </a:rPr>
              <a:t>American Airlines Flight 11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and </a:t>
            </a:r>
            <a:r>
              <a:rPr lang="en-GB">
                <a:solidFill>
                  <a:srgbClr val="5A3696"/>
                </a:solidFill>
                <a:latin typeface="Helvetica Neue"/>
                <a:hlinkClick r:id="rId11" tooltip="United Airlines Flight 175"/>
              </a:rPr>
              <a:t>United Airlines Flight 175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were crashed into the North and South towers, respectively, of the </a:t>
            </a:r>
            <a:r>
              <a:rPr lang="en-GB">
                <a:solidFill>
                  <a:srgbClr val="5A3696"/>
                </a:solidFill>
                <a:latin typeface="Helvetica Neue"/>
                <a:hlinkClick r:id="rId12" tooltip="World Trade Center (1973–2001)"/>
              </a:rPr>
              <a:t>World Trade Center</a:t>
            </a:r>
            <a:r>
              <a:rPr lang="en-GB">
                <a:solidFill>
                  <a:srgbClr val="222222"/>
                </a:solidFill>
                <a:latin typeface="Helvetica Neue"/>
              </a:rPr>
              <a:t>complex in </a:t>
            </a:r>
            <a:r>
              <a:rPr lang="en-GB">
                <a:solidFill>
                  <a:srgbClr val="5A3696"/>
                </a:solidFill>
                <a:latin typeface="Helvetica Neue"/>
                <a:hlinkClick r:id="rId13" tooltip="Lower Manhattan"/>
              </a:rPr>
              <a:t>Lower Manhattan</a:t>
            </a:r>
            <a:r>
              <a:rPr lang="en-GB">
                <a:solidFill>
                  <a:srgbClr val="222222"/>
                </a:solidFill>
                <a:latin typeface="Helvetica Neue"/>
              </a:rPr>
              <a:t>. Within an hour and 42 minutes, both 110-story </a:t>
            </a:r>
            <a:r>
              <a:rPr lang="en-GB">
                <a:solidFill>
                  <a:srgbClr val="5A3696"/>
                </a:solidFill>
                <a:latin typeface="Helvetica Neue"/>
                <a:hlinkClick r:id="rId14" tooltip="Collapse of the World Trade Center"/>
              </a:rPr>
              <a:t>towers collapsed</a:t>
            </a:r>
            <a:r>
              <a:rPr lang="en-GB">
                <a:solidFill>
                  <a:srgbClr val="222222"/>
                </a:solidFill>
                <a:latin typeface="Helvetica Neue"/>
              </a:rPr>
              <a:t>. Debris and the resulting fires caused a partial or complete </a:t>
            </a:r>
            <a:r>
              <a:rPr lang="en-GB">
                <a:solidFill>
                  <a:srgbClr val="5A3696"/>
                </a:solidFill>
                <a:latin typeface="Helvetica Neue"/>
                <a:hlinkClick r:id="rId14" tooltip="Collapse of the World Trade Center"/>
              </a:rPr>
              <a:t>collapse of all other buildings in the World Trade Center complex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including the 47-story </a:t>
            </a:r>
            <a:r>
              <a:rPr lang="en-GB">
                <a:solidFill>
                  <a:srgbClr val="5A3696"/>
                </a:solidFill>
                <a:latin typeface="Helvetica Neue"/>
                <a:hlinkClick r:id="rId15" tooltip="7 World Trade Center"/>
              </a:rPr>
              <a:t>7 World Trade Center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tower, as well as significant damage to ten other large surrounding structures. A third plane, </a:t>
            </a:r>
            <a:r>
              <a:rPr lang="en-GB">
                <a:solidFill>
                  <a:srgbClr val="5A3696"/>
                </a:solidFill>
                <a:latin typeface="Helvetica Neue"/>
                <a:hlinkClick r:id="rId16" tooltip="American Airlines Flight 77"/>
              </a:rPr>
              <a:t>American Airlines Flight 77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was crashed into </a:t>
            </a:r>
            <a:r>
              <a:rPr lang="en-GB">
                <a:solidFill>
                  <a:srgbClr val="5A3696"/>
                </a:solidFill>
                <a:latin typeface="Helvetica Neue"/>
                <a:hlinkClick r:id="rId17" tooltip="The Pentagon"/>
              </a:rPr>
              <a:t>the Pentagon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(the headquarters of the </a:t>
            </a:r>
            <a:r>
              <a:rPr lang="en-GB">
                <a:solidFill>
                  <a:srgbClr val="5A3696"/>
                </a:solidFill>
                <a:latin typeface="Helvetica Neue"/>
                <a:hlinkClick r:id="rId18" tooltip="U.S. Department of Defense"/>
              </a:rPr>
              <a:t>U.S. Department of Defense</a:t>
            </a:r>
            <a:r>
              <a:rPr lang="en-GB">
                <a:solidFill>
                  <a:srgbClr val="222222"/>
                </a:solidFill>
                <a:latin typeface="Helvetica Neue"/>
              </a:rPr>
              <a:t>) in </a:t>
            </a:r>
            <a:r>
              <a:rPr lang="en-GB">
                <a:solidFill>
                  <a:srgbClr val="5A3696"/>
                </a:solidFill>
                <a:latin typeface="Helvetica Neue"/>
                <a:hlinkClick r:id="rId19" tooltip="Arlington County, Virginia"/>
              </a:rPr>
              <a:t>Arlington County, Virginia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which led to a partial collapse of the building's west side. The fourth plane, </a:t>
            </a:r>
            <a:r>
              <a:rPr lang="en-GB">
                <a:solidFill>
                  <a:srgbClr val="5A3696"/>
                </a:solidFill>
                <a:latin typeface="Helvetica Neue"/>
                <a:hlinkClick r:id="rId20" tooltip="United Airlines Flight 93"/>
              </a:rPr>
              <a:t>United Airlines Flight 93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was initially flown toward Washington, D.C., but crashed into a field in </a:t>
            </a:r>
            <a:r>
              <a:rPr lang="en-GB">
                <a:solidFill>
                  <a:srgbClr val="5A3696"/>
                </a:solidFill>
                <a:latin typeface="Helvetica Neue"/>
                <a:hlinkClick r:id="rId21" tooltip="Stonycreek Township, Somerset County, Pennsylvania"/>
              </a:rPr>
              <a:t>Stonycreek Township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near </a:t>
            </a:r>
            <a:r>
              <a:rPr lang="en-GB">
                <a:solidFill>
                  <a:srgbClr val="5A3696"/>
                </a:solidFill>
                <a:latin typeface="Helvetica Neue"/>
                <a:hlinkClick r:id="rId22" tooltip="Shanksville, Pennsylvania"/>
              </a:rPr>
              <a:t>Shanksville, Pennsylvania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after its passengers thwarted the hijackers. 9/11 is the single </a:t>
            </a:r>
            <a:r>
              <a:rPr lang="en-GB">
                <a:solidFill>
                  <a:srgbClr val="5A3696"/>
                </a:solidFill>
                <a:latin typeface="Helvetica Neue"/>
                <a:hlinkClick r:id="rId23" tooltip="List of battles and other violent events by death toll"/>
              </a:rPr>
              <a:t>deadliest terrorist attack in human history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and the single </a:t>
            </a:r>
            <a:r>
              <a:rPr lang="en-GB">
                <a:solidFill>
                  <a:srgbClr val="5A3696"/>
                </a:solidFill>
                <a:latin typeface="Helvetica Neue"/>
                <a:hlinkClick r:id="rId24" tooltip="List of the deadliest firefighter disasters in the United States"/>
              </a:rPr>
              <a:t>deadliest incident for firefighters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 and </a:t>
            </a:r>
            <a:r>
              <a:rPr lang="en-GB">
                <a:solidFill>
                  <a:srgbClr val="5A3696"/>
                </a:solidFill>
                <a:latin typeface="Helvetica Neue"/>
                <a:hlinkClick r:id="rId25" tooltip="List of American police officers killed in the line of duty"/>
              </a:rPr>
              <a:t>law enforcement officers</a:t>
            </a:r>
            <a:r>
              <a:rPr lang="el-GR" baseline="30000">
                <a:solidFill>
                  <a:srgbClr val="5A3696"/>
                </a:solidFill>
                <a:latin typeface="inherit"/>
              </a:rPr>
              <a:t> </a:t>
            </a:r>
            <a:r>
              <a:rPr lang="en-GB">
                <a:solidFill>
                  <a:srgbClr val="222222"/>
                </a:solidFill>
                <a:latin typeface="Helvetica Neue"/>
              </a:rPr>
              <a:t>in the </a:t>
            </a:r>
            <a:r>
              <a:rPr lang="en-GB">
                <a:solidFill>
                  <a:srgbClr val="5A3696"/>
                </a:solidFill>
                <a:latin typeface="Helvetica Neue"/>
                <a:hlinkClick r:id="rId26" tooltip="History of the United States"/>
              </a:rPr>
              <a:t>history of the United States</a:t>
            </a:r>
            <a:r>
              <a:rPr lang="en-GB">
                <a:solidFill>
                  <a:srgbClr val="222222"/>
                </a:solidFill>
                <a:latin typeface="Helvetica Neue"/>
              </a:rPr>
              <a:t>, with 343 and 72 killed, respectively.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8153-9446-8E43-9BFD-CDA55EC48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392"/>
            <a:ext cx="10515600" cy="6123215"/>
          </a:xfrm>
        </p:spPr>
        <p:txBody>
          <a:bodyPr>
            <a:normAutofit/>
          </a:bodyPr>
          <a:lstStyle/>
          <a:p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Suspicion quickly fell on al-Qaeda. The United States responded by launching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2" tooltip="War on Terror"/>
              </a:rPr>
              <a:t>War on Terror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and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3" tooltip="War in Afghanistan (2001–present)"/>
              </a:rPr>
              <a:t>invaded Afghanistan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to depose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4" tooltip="Taliban"/>
              </a:rPr>
              <a:t>Taliban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, which had failed to comply with U.S. demands to extradite Osama bin Laden and expel al-Qaeda from Afghanistan. Many countries strengthened their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5" tooltip="Anti-terrorism legislation"/>
              </a:rPr>
              <a:t>anti-terrorism legislation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and expanded the powers of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6" tooltip="Law enforcement agency"/>
              </a:rPr>
              <a:t>law enforcement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and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7" tooltip="Intelligence agencies"/>
              </a:rPr>
              <a:t>intelligence agencies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to prevent terrorist attacks. Although al-Qaeda's leader,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8" tooltip="Osama bin Laden"/>
              </a:rPr>
              <a:t>Osama bin Laden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, initially denied any involvement, in 2004 he claimed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9" tooltip="Responsibility for the September 11 attacks"/>
              </a:rPr>
              <a:t>responsibility for the attacks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. Al-Qaeda and bin Laden cited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0" tooltip="Israel–United States relations"/>
              </a:rPr>
              <a:t>U.S. support of Israel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, the presence of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1" tooltip="Operation Southern Watch"/>
              </a:rPr>
              <a:t>U.S. troops in Saudi Arabia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, and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2" tooltip="Iraq sanctions"/>
              </a:rPr>
              <a:t>sanctions against Iraq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as motives. After evading capture for almost a decade,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3" tooltip="Death of Osama bin Laden"/>
              </a:rPr>
              <a:t>Osama bin Laden was located and killed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Pakistan by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4" tooltip="SEAL Team Six"/>
              </a:rPr>
              <a:t>SEAL Team Six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of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5" tooltip="United States Navy"/>
              </a:rPr>
              <a:t>U.S. Navy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May 2011</a:t>
            </a:r>
            <a:r>
              <a:rPr lang="el-GR" b="0" i="0">
                <a:solidFill>
                  <a:srgbClr val="222222"/>
                </a:solidFill>
                <a:effectLst/>
                <a:latin typeface="Helvetica Neue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31091-54E5-2440-AB90-712F0EAC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16" y="339537"/>
            <a:ext cx="10515600" cy="6178925"/>
          </a:xfrm>
        </p:spPr>
        <p:txBody>
          <a:bodyPr>
            <a:normAutofit lnSpcReduction="10000"/>
          </a:bodyPr>
          <a:lstStyle/>
          <a:p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The destruction of the World Trade Center and nearby infrastructure seriously harmed the economy of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2" tooltip="Lower Manhattan"/>
              </a:rPr>
              <a:t>Lower Manhattan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and had a significant effect on global markets, which resulted in the closing of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3" tooltip="Wall Street"/>
              </a:rPr>
              <a:t>Wall Street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until September 17 and the civilian airspace in the U.S. and Canada until September 13. Many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4" tooltip="Closings and cancellations following the September 11 attacks"/>
              </a:rPr>
              <a:t>closings, evacuations, and cancellations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followed, out of respect or fear of further attacks. Cleanup of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5" tooltip="World Trade Center site"/>
              </a:rPr>
              <a:t>World Trade Center site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was completed in May 2002, and the Pentagon was repaired within a year. On November 18, 2006,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6" tooltip="Construction of One World Trade Center"/>
              </a:rPr>
              <a:t>construction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of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7" tooltip="One World Trade Center"/>
              </a:rPr>
              <a:t>One World Trade Center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began at the World Trade Center site. The building was officially opened on November 3, 2014.</a:t>
            </a:r>
            <a:r>
              <a:rPr lang="el-GR" b="0" i="0" baseline="30000">
                <a:solidFill>
                  <a:srgbClr val="5A3696"/>
                </a:solidFill>
                <a:effectLst/>
                <a:latin typeface="inherit"/>
              </a:rPr>
              <a:t> 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Numerous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8" tooltip="Memorials and services for the September 11 attacks"/>
              </a:rPr>
              <a:t>memorials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have been constructed, including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9" tooltip="National September 11 Memorial &amp; Museum"/>
              </a:rPr>
              <a:t>National September 11 Memorial &amp; Museum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New York City,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0" tooltip="Pentagon Memorial"/>
              </a:rPr>
              <a:t>Pentagon Memorial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Arlington County, Virginia, and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Helvetica Neue"/>
                <a:hlinkClick r:id="rId11" tooltip="Flight 93 National Memorial"/>
              </a:rPr>
              <a:t>Flight 93 National Memorial</a:t>
            </a:r>
            <a:r>
              <a:rPr lang="en-GB" b="0" i="0">
                <a:solidFill>
                  <a:srgbClr val="222222"/>
                </a:solidFill>
                <a:effectLst/>
                <a:latin typeface="Helvetica Neue"/>
              </a:rPr>
              <a:t> in a field in Stonycreek Township near Shanksville, Pennsylvania.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4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4A4D-B2A0-F443-B19B-10C239C2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Resources from Wikipedia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16C17-3608-A64E-BEF9-06A46E9FD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GB" b="0" i="0" u="sng">
                <a:solidFill>
                  <a:srgbClr val="5A3696"/>
                </a:solidFill>
                <a:effectLst/>
                <a:latin typeface="inherit"/>
                <a:hlinkClick r:id="rId2"/>
              </a:rPr>
              <a:t>National Commission on Terrorist Attacks Upon the United States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official commission website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3"/>
              </a:rPr>
              <a:t>National September 11th Memorial and Museum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– List of victims</a:t>
            </a: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4"/>
              </a:rPr>
              <a:t>September 11, 2001, Documentary Project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from the U.S.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5" tooltip="Library of Congress"/>
              </a:rPr>
              <a:t>Library of Congress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, </a:t>
            </a:r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Memory.loc.gov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6"/>
              </a:rPr>
              <a:t>September 11, 2001, Web Archive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from the U.S.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5" tooltip="Library of Congress"/>
              </a:rPr>
              <a:t>Library of Congress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, </a:t>
            </a:r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Minerva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7"/>
              </a:rPr>
              <a:t>The September 11th Sourcebooks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from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8" tooltip="The National Security Archive"/>
              </a:rPr>
              <a:t>The National Security Archive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9"/>
              </a:rPr>
              <a:t>September 11 Digital Archive: Saving the Histories of September 11, 2001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, from the </a:t>
            </a:r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Center for History and New Media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and the </a:t>
            </a:r>
            <a:r>
              <a:rPr lang="en-GB" b="0" i="1">
                <a:solidFill>
                  <a:srgbClr val="222222"/>
                </a:solidFill>
                <a:effectLst/>
                <a:latin typeface="inherit"/>
              </a:rPr>
              <a:t>American Social History Project/Center for Media and Learning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0" tooltip="s:Verbatim Transcript of Combatant Status Review Tribunal Hearing for ISN 10024"/>
              </a:rPr>
              <a:t>DoD: Khalid Sheikh Mohammed Verbatim Transcript of Combatant Status Review Tribunal Hearing for ISN 10024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, from Wikisource</a:t>
            </a:r>
          </a:p>
          <a:p>
            <a:pPr fontAlgn="base"/>
            <a:r>
              <a:rPr lang="en-GB" b="1" i="0">
                <a:solidFill>
                  <a:srgbClr val="222222"/>
                </a:solidFill>
                <a:effectLst/>
                <a:latin typeface="inherit"/>
              </a:rPr>
              <a:t>Multimedia</a:t>
            </a:r>
            <a:endParaRPr lang="en-GB" b="0" i="0">
              <a:solidFill>
                <a:srgbClr val="222222"/>
              </a:solidFill>
              <a:effectLst/>
              <a:latin typeface="Helvetica Neue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1"/>
              </a:rPr>
              <a:t>Understanding 9/11 – A Television News Archive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at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2" tooltip="Internet Archive"/>
              </a:rPr>
              <a:t>Internet Archive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3"/>
              </a:rPr>
              <a:t>CNN.com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– Video archive, including the first and second planes</a:t>
            </a: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4"/>
              </a:rPr>
              <a:t>Remembering 9/11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–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5" tooltip="National Geographic Society"/>
              </a:rPr>
              <a:t>National Geographic Society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6"/>
              </a:rPr>
              <a:t>Time.com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– 'Shattered: a remarkable collection of photographs',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7" tooltip="James Nachtwey"/>
              </a:rPr>
              <a:t>James Nachtwey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8"/>
              </a:rPr>
              <a:t>September 11, 2001, Screenshot Archive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– Database of 230 screenshots from news sites around the world</a:t>
            </a:r>
          </a:p>
          <a:p>
            <a:pPr fontAlgn="base"/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19"/>
              </a:rPr>
              <a:t>Archive of newspaper front page images for 2001-09-11</a:t>
            </a:r>
            <a:r>
              <a:rPr lang="en-GB" b="0" i="0">
                <a:solidFill>
                  <a:srgbClr val="222222"/>
                </a:solidFill>
                <a:effectLst/>
                <a:latin typeface="inherit"/>
              </a:rPr>
              <a:t> at the </a:t>
            </a:r>
            <a:r>
              <a:rPr lang="en-GB" b="0" i="0" u="none" strike="noStrike">
                <a:solidFill>
                  <a:srgbClr val="5A3696"/>
                </a:solidFill>
                <a:effectLst/>
                <a:latin typeface="inherit"/>
                <a:hlinkClick r:id="rId20" tooltip="Newseum"/>
              </a:rPr>
              <a:t>Newseum</a:t>
            </a:r>
            <a:endParaRPr lang="en-GB" b="0" i="0">
              <a:solidFill>
                <a:srgbClr val="222222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09078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September 11th attack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 from Wikipedia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11th attack</dc:title>
  <dc:creator>Unknown User</dc:creator>
  <cp:lastModifiedBy>Unknown User</cp:lastModifiedBy>
  <cp:revision>1</cp:revision>
  <dcterms:created xsi:type="dcterms:W3CDTF">2018-12-16T14:39:38Z</dcterms:created>
  <dcterms:modified xsi:type="dcterms:W3CDTF">2018-12-16T15:20:33Z</dcterms:modified>
</cp:coreProperties>
</file>