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bg-BG" smtClean="0"/>
              <a:t>Редакт. стил загл. образец</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редакция стил подзагл. обр.</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273CC536-4F3D-4E22-A9F1-A3C6D40310AC}" type="datetimeFigureOut">
              <a:rPr lang="bg-BG" smtClean="0"/>
              <a:t>29.10.2018 г.</a:t>
            </a:fld>
            <a:endParaRPr lang="bg-BG"/>
          </a:p>
        </p:txBody>
      </p:sp>
      <p:sp>
        <p:nvSpPr>
          <p:cNvPr id="5" name="Footer Placeholder 4"/>
          <p:cNvSpPr>
            <a:spLocks noGrp="1"/>
          </p:cNvSpPr>
          <p:nvPr>
            <p:ph type="ftr" sz="quarter" idx="11"/>
          </p:nvPr>
        </p:nvSpPr>
        <p:spPr>
          <a:xfrm>
            <a:off x="1174044" y="5357592"/>
            <a:ext cx="5034845" cy="365125"/>
          </a:xfrm>
        </p:spPr>
        <p:txBody>
          <a:bodyPr/>
          <a:lstStyle/>
          <a:p>
            <a:endParaRPr lang="bg-BG"/>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353F3F3C-A60D-426C-8F94-912700854F7B}" type="slidenum">
              <a:rPr lang="bg-BG" smtClean="0"/>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Vertical Text Placeholder 2"/>
          <p:cNvSpPr>
            <a:spLocks noGrp="1"/>
          </p:cNvSpPr>
          <p:nvPr>
            <p:ph type="body" orient="vert" idx="1"/>
          </p:nvPr>
        </p:nvSpPr>
        <p:spPr/>
        <p:txBody>
          <a:bodyPr vert="eaVert" anchor="ct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p>
            <a:fld id="{273CC536-4F3D-4E22-A9F1-A3C6D40310AC}" type="datetimeFigureOut">
              <a:rPr lang="bg-BG" smtClean="0"/>
              <a:t>29.10.2018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3F3F3C-A60D-426C-8F94-912700854F7B}" type="slidenum">
              <a:rPr lang="bg-BG" smtClean="0"/>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p>
            <a:fld id="{273CC536-4F3D-4E22-A9F1-A3C6D40310AC}" type="datetimeFigureOut">
              <a:rPr lang="bg-BG" smtClean="0"/>
              <a:t>29.10.2018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3F3F3C-A60D-426C-8F94-912700854F7B}" type="slidenum">
              <a:rPr lang="bg-BG" smtClean="0"/>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Content Placeholder 2"/>
          <p:cNvSpPr>
            <a:spLocks noGrp="1"/>
          </p:cNvSpPr>
          <p:nvPr>
            <p:ph idx="1"/>
          </p:nvPr>
        </p:nvSpPr>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p>
            <a:fld id="{273CC536-4F3D-4E22-A9F1-A3C6D40310AC}" type="datetimeFigureOut">
              <a:rPr lang="bg-BG" smtClean="0"/>
              <a:t>29.10.2018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3F3F3C-A60D-426C-8F94-912700854F7B}" type="slidenum">
              <a:rPr lang="bg-BG" smtClean="0"/>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273CC536-4F3D-4E22-A9F1-A3C6D40310AC}" type="datetimeFigureOut">
              <a:rPr lang="bg-BG" smtClean="0"/>
              <a:t>29.10.2018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3F3F3C-A60D-426C-8F94-912700854F7B}" type="slidenum">
              <a:rPr lang="bg-BG" smtClean="0"/>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5" name="Date Placeholder 4"/>
          <p:cNvSpPr>
            <a:spLocks noGrp="1"/>
          </p:cNvSpPr>
          <p:nvPr>
            <p:ph type="dt" sz="half" idx="10"/>
          </p:nvPr>
        </p:nvSpPr>
        <p:spPr/>
        <p:txBody>
          <a:bodyPr/>
          <a:lstStyle/>
          <a:p>
            <a:fld id="{273CC536-4F3D-4E22-A9F1-A3C6D40310AC}" type="datetimeFigureOut">
              <a:rPr lang="bg-BG" smtClean="0"/>
              <a:t>29.10.2018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353F3F3C-A60D-426C-8F94-912700854F7B}" type="slidenum">
              <a:rPr lang="bg-BG" smtClean="0"/>
              <a:t>‹#›</a:t>
            </a:fld>
            <a:endParaRPr lang="bg-BG"/>
          </a:p>
        </p:txBody>
      </p:sp>
      <p:sp>
        <p:nvSpPr>
          <p:cNvPr id="9" name="Content Placeholder 8"/>
          <p:cNvSpPr>
            <a:spLocks noGrp="1"/>
          </p:cNvSpPr>
          <p:nvPr>
            <p:ph sz="quarter" idx="13"/>
          </p:nvPr>
        </p:nvSpPr>
        <p:spPr>
          <a:xfrm>
            <a:off x="1298448" y="2121407"/>
            <a:ext cx="3200400" cy="3602736"/>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bg-BG" smtClean="0"/>
              <a:t>Редакт. стил загл. образец</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7" name="Date Placeholder 6"/>
          <p:cNvSpPr>
            <a:spLocks noGrp="1"/>
          </p:cNvSpPr>
          <p:nvPr>
            <p:ph type="dt" sz="half" idx="10"/>
          </p:nvPr>
        </p:nvSpPr>
        <p:spPr/>
        <p:txBody>
          <a:bodyPr/>
          <a:lstStyle/>
          <a:p>
            <a:fld id="{273CC536-4F3D-4E22-A9F1-A3C6D40310AC}" type="datetimeFigureOut">
              <a:rPr lang="bg-BG" smtClean="0"/>
              <a:t>29.10.2018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353F3F3C-A60D-426C-8F94-912700854F7B}" type="slidenum">
              <a:rPr lang="bg-BG" smtClean="0"/>
              <a:t>‹#›</a:t>
            </a:fld>
            <a:endParaRPr lang="bg-BG"/>
          </a:p>
        </p:txBody>
      </p:sp>
      <p:sp>
        <p:nvSpPr>
          <p:cNvPr id="11" name="Content Placeholder 10"/>
          <p:cNvSpPr>
            <a:spLocks noGrp="1"/>
          </p:cNvSpPr>
          <p:nvPr>
            <p:ph sz="quarter" idx="13"/>
          </p:nvPr>
        </p:nvSpPr>
        <p:spPr>
          <a:xfrm>
            <a:off x="1298448" y="2944368"/>
            <a:ext cx="3227832" cy="2779776"/>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Date Placeholder 2"/>
          <p:cNvSpPr>
            <a:spLocks noGrp="1"/>
          </p:cNvSpPr>
          <p:nvPr>
            <p:ph type="dt" sz="half" idx="10"/>
          </p:nvPr>
        </p:nvSpPr>
        <p:spPr/>
        <p:txBody>
          <a:bodyPr/>
          <a:lstStyle/>
          <a:p>
            <a:fld id="{273CC536-4F3D-4E22-A9F1-A3C6D40310AC}" type="datetimeFigureOut">
              <a:rPr lang="bg-BG" smtClean="0"/>
              <a:t>29.10.2018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353F3F3C-A60D-426C-8F94-912700854F7B}" type="slidenum">
              <a:rPr lang="bg-BG" smtClean="0"/>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3CC536-4F3D-4E22-A9F1-A3C6D40310AC}" type="datetimeFigureOut">
              <a:rPr lang="bg-BG" smtClean="0"/>
              <a:t>29.10.2018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353F3F3C-A60D-426C-8F94-912700854F7B}" type="slidenum">
              <a:rPr lang="bg-BG" smtClean="0"/>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Съдържание с надпис">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bg-BG" smtClean="0"/>
              <a:t>Редакт. стил загл. образец</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a:xfrm rot="60000">
            <a:off x="6341698" y="5885672"/>
            <a:ext cx="1213821" cy="365125"/>
          </a:xfrm>
        </p:spPr>
        <p:txBody>
          <a:bodyPr/>
          <a:lstStyle/>
          <a:p>
            <a:fld id="{273CC536-4F3D-4E22-A9F1-A3C6D40310AC}" type="datetimeFigureOut">
              <a:rPr lang="bg-BG" smtClean="0"/>
              <a:t>29.10.2018 г.</a:t>
            </a:fld>
            <a:endParaRPr lang="bg-BG"/>
          </a:p>
        </p:txBody>
      </p:sp>
      <p:sp>
        <p:nvSpPr>
          <p:cNvPr id="6" name="Footer Placeholder 5"/>
          <p:cNvSpPr>
            <a:spLocks noGrp="1"/>
          </p:cNvSpPr>
          <p:nvPr>
            <p:ph type="ftr" sz="quarter" idx="11"/>
          </p:nvPr>
        </p:nvSpPr>
        <p:spPr>
          <a:xfrm rot="-60000">
            <a:off x="914554" y="5829261"/>
            <a:ext cx="3522607" cy="365125"/>
          </a:xfrm>
        </p:spPr>
        <p:txBody>
          <a:bodyPr/>
          <a:lstStyle/>
          <a:p>
            <a:endParaRPr lang="bg-BG"/>
          </a:p>
        </p:txBody>
      </p:sp>
      <p:sp>
        <p:nvSpPr>
          <p:cNvPr id="7" name="Slide Number Placeholder 6"/>
          <p:cNvSpPr>
            <a:spLocks noGrp="1"/>
          </p:cNvSpPr>
          <p:nvPr>
            <p:ph type="sldNum" sz="quarter" idx="12"/>
          </p:nvPr>
        </p:nvSpPr>
        <p:spPr>
          <a:xfrm rot="60000">
            <a:off x="7557313" y="5896961"/>
            <a:ext cx="554023" cy="365125"/>
          </a:xfrm>
        </p:spPr>
        <p:txBody>
          <a:bodyPr/>
          <a:lstStyle/>
          <a:p>
            <a:fld id="{353F3F3C-A60D-426C-8F94-912700854F7B}" type="slidenum">
              <a:rPr lang="bg-BG" smtClean="0"/>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Картина с надпис">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bg-BG" smtClean="0"/>
              <a:t>Редакт. стил загл. образец</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a:xfrm rot="60000">
            <a:off x="6345936" y="5888737"/>
            <a:ext cx="1213821" cy="365125"/>
          </a:xfrm>
        </p:spPr>
        <p:txBody>
          <a:bodyPr/>
          <a:lstStyle/>
          <a:p>
            <a:fld id="{273CC536-4F3D-4E22-A9F1-A3C6D40310AC}" type="datetimeFigureOut">
              <a:rPr lang="bg-BG" smtClean="0"/>
              <a:t>29.10.2018 г.</a:t>
            </a:fld>
            <a:endParaRPr lang="bg-BG"/>
          </a:p>
        </p:txBody>
      </p:sp>
      <p:sp>
        <p:nvSpPr>
          <p:cNvPr id="6" name="Footer Placeholder 5"/>
          <p:cNvSpPr>
            <a:spLocks noGrp="1"/>
          </p:cNvSpPr>
          <p:nvPr>
            <p:ph type="ftr" sz="quarter" idx="11"/>
          </p:nvPr>
        </p:nvSpPr>
        <p:spPr>
          <a:xfrm rot="-60000">
            <a:off x="914569" y="5831037"/>
            <a:ext cx="3319043" cy="365125"/>
          </a:xfrm>
        </p:spPr>
        <p:txBody>
          <a:bodyPr/>
          <a:lstStyle/>
          <a:p>
            <a:endParaRPr lang="bg-BG"/>
          </a:p>
        </p:txBody>
      </p:sp>
      <p:sp>
        <p:nvSpPr>
          <p:cNvPr id="7" name="Slide Number Placeholder 6"/>
          <p:cNvSpPr>
            <a:spLocks noGrp="1"/>
          </p:cNvSpPr>
          <p:nvPr>
            <p:ph type="sldNum" sz="quarter" idx="12"/>
          </p:nvPr>
        </p:nvSpPr>
        <p:spPr>
          <a:xfrm rot="60000">
            <a:off x="7562089" y="5900026"/>
            <a:ext cx="554023" cy="365125"/>
          </a:xfrm>
        </p:spPr>
        <p:txBody>
          <a:bodyPr/>
          <a:lstStyle/>
          <a:p>
            <a:fld id="{353F3F3C-A60D-426C-8F94-912700854F7B}" type="slidenum">
              <a:rPr lang="bg-BG" smtClean="0"/>
              <a:t>‹#›</a:t>
            </a:fld>
            <a:endParaRPr lang="bg-BG"/>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273CC536-4F3D-4E22-A9F1-A3C6D40310AC}" type="datetimeFigureOut">
              <a:rPr lang="bg-BG" smtClean="0"/>
              <a:t>29.10.2018 г.</a:t>
            </a:fld>
            <a:endParaRPr lang="bg-BG"/>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bg-BG"/>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353F3F3C-A60D-426C-8F94-912700854F7B}" type="slidenum">
              <a:rPr lang="bg-BG" smtClean="0"/>
              <a:t>‹#›</a:t>
            </a:fld>
            <a:endParaRPr lang="bg-BG"/>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1727201" y="2609022"/>
            <a:ext cx="5723468" cy="1828090"/>
          </a:xfrm>
        </p:spPr>
        <p:txBody>
          <a:bodyPr/>
          <a:lstStyle/>
          <a:p>
            <a:r>
              <a:rPr lang="en-US" dirty="0" smtClean="0"/>
              <a:t>Terrorism in </a:t>
            </a:r>
            <a:r>
              <a:rPr lang="en-US" dirty="0"/>
              <a:t>E</a:t>
            </a:r>
            <a:r>
              <a:rPr lang="en-US" dirty="0" smtClean="0"/>
              <a:t>urope</a:t>
            </a:r>
            <a:endParaRPr lang="bg-BG" dirty="0"/>
          </a:p>
        </p:txBody>
      </p:sp>
      <p:sp>
        <p:nvSpPr>
          <p:cNvPr id="3" name="Подзаглавие 2"/>
          <p:cNvSpPr>
            <a:spLocks noGrp="1"/>
          </p:cNvSpPr>
          <p:nvPr>
            <p:ph type="subTitle" idx="1"/>
          </p:nvPr>
        </p:nvSpPr>
        <p:spPr>
          <a:xfrm>
            <a:off x="1691680" y="4509120"/>
            <a:ext cx="5712179" cy="484466"/>
          </a:xfrm>
        </p:spPr>
        <p:txBody>
          <a:bodyPr/>
          <a:lstStyle/>
          <a:p>
            <a:r>
              <a:rPr lang="en-US" dirty="0" smtClean="0"/>
              <a:t>By Nina </a:t>
            </a:r>
            <a:r>
              <a:rPr lang="en-US" dirty="0" err="1" smtClean="0"/>
              <a:t>Petkova</a:t>
            </a:r>
            <a:r>
              <a:rPr lang="en-US" dirty="0" smtClean="0"/>
              <a:t>, </a:t>
            </a:r>
            <a:r>
              <a:rPr lang="en-US" dirty="0" err="1" smtClean="0"/>
              <a:t>Xa</a:t>
            </a:r>
            <a:r>
              <a:rPr lang="en-US" dirty="0" smtClean="0"/>
              <a:t> class</a:t>
            </a:r>
            <a:endParaRPr lang="bg-BG" dirty="0"/>
          </a:p>
        </p:txBody>
      </p:sp>
      <p:pic>
        <p:nvPicPr>
          <p:cNvPr id="7170" name="Picture 2" descr="D:\Users\Ilia\Desktop\42232685_1990248497663933_534592146663643545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418010"/>
            <a:ext cx="3528392" cy="2297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9829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Контейнер за съдържание 2"/>
          <p:cNvSpPr>
            <a:spLocks noGrp="1"/>
          </p:cNvSpPr>
          <p:nvPr>
            <p:ph idx="1"/>
          </p:nvPr>
        </p:nvSpPr>
        <p:spPr>
          <a:xfrm>
            <a:off x="971600" y="836712"/>
            <a:ext cx="7128792" cy="2016224"/>
          </a:xfrm>
        </p:spPr>
        <p:txBody>
          <a:bodyPr>
            <a:normAutofit/>
          </a:bodyPr>
          <a:lstStyle/>
          <a:p>
            <a:pPr marL="0" indent="0">
              <a:buNone/>
            </a:pPr>
            <a:r>
              <a:rPr lang="en-US" sz="2000" dirty="0"/>
              <a:t>The terrorist threat has changed in nature in recent years. Check our graph to see the evolution of attacks, deaths and arrests since 2014.</a:t>
            </a:r>
            <a:endParaRPr lang="bg-BG" sz="20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1064" y="1772816"/>
            <a:ext cx="4176464" cy="4176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98091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115616" y="692696"/>
            <a:ext cx="6965245" cy="1202485"/>
          </a:xfrm>
        </p:spPr>
        <p:txBody>
          <a:bodyPr>
            <a:normAutofit/>
          </a:bodyPr>
          <a:lstStyle/>
          <a:p>
            <a:r>
              <a:rPr lang="en-US" dirty="0"/>
              <a:t>Situation in 2017</a:t>
            </a:r>
            <a:endParaRPr lang="en-US" dirty="0" smtClean="0"/>
          </a:p>
        </p:txBody>
      </p:sp>
      <p:sp>
        <p:nvSpPr>
          <p:cNvPr id="3" name="Контейнер за съдържание 2"/>
          <p:cNvSpPr>
            <a:spLocks noGrp="1"/>
          </p:cNvSpPr>
          <p:nvPr>
            <p:ph idx="1"/>
          </p:nvPr>
        </p:nvSpPr>
        <p:spPr>
          <a:xfrm>
            <a:off x="899592" y="1772816"/>
            <a:ext cx="3672408" cy="4738110"/>
          </a:xfrm>
        </p:spPr>
        <p:txBody>
          <a:bodyPr>
            <a:normAutofit fontScale="85000" lnSpcReduction="20000"/>
          </a:bodyPr>
          <a:lstStyle/>
          <a:p>
            <a:pPr marL="0" indent="0">
              <a:buNone/>
            </a:pPr>
            <a:r>
              <a:rPr lang="en-US" dirty="0"/>
              <a:t>Ten of the 33 attacks were assessed as “completed” in 2017, while 12 failed to reach their objectives in full and 11 were foiled, mostly in France and the UK.</a:t>
            </a:r>
            <a:br>
              <a:rPr lang="en-US" dirty="0"/>
            </a:br>
            <a:r>
              <a:rPr lang="en-US" dirty="0"/>
              <a:t/>
            </a:r>
            <a:br>
              <a:rPr lang="en-US" dirty="0"/>
            </a:br>
            <a:r>
              <a:rPr lang="en-US" dirty="0"/>
              <a:t>That year 62 people died: UK (35), Spain (16), Sweden (5), France (3), Finland (2) and Germany (1). A further 819 people were injured.</a:t>
            </a:r>
            <a:br>
              <a:rPr lang="en-US" dirty="0"/>
            </a:br>
            <a:r>
              <a:rPr lang="en-US" dirty="0"/>
              <a:t/>
            </a:r>
            <a:br>
              <a:rPr lang="en-US" dirty="0"/>
            </a:br>
            <a:r>
              <a:rPr lang="en-US" dirty="0"/>
              <a:t>A total of 705 people were arrested in 18 EU countries (373 in France) on suspicion of involvement in jihadist terrorist activities.</a:t>
            </a:r>
            <a:endParaRPr lang="bg-BG"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675676"/>
            <a:ext cx="3564397" cy="23762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24147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115616" y="548680"/>
            <a:ext cx="6965245" cy="1202485"/>
          </a:xfrm>
        </p:spPr>
        <p:txBody>
          <a:bodyPr/>
          <a:lstStyle/>
          <a:p>
            <a:r>
              <a:rPr lang="en-US" dirty="0"/>
              <a:t>EU cooperation</a:t>
            </a:r>
            <a:endParaRPr lang="bg-BG" dirty="0"/>
          </a:p>
        </p:txBody>
      </p:sp>
      <p:sp>
        <p:nvSpPr>
          <p:cNvPr id="3" name="Контейнер за съдържание 2"/>
          <p:cNvSpPr>
            <a:spLocks noGrp="1"/>
          </p:cNvSpPr>
          <p:nvPr>
            <p:ph idx="1"/>
          </p:nvPr>
        </p:nvSpPr>
        <p:spPr>
          <a:xfrm>
            <a:off x="1259632" y="4221088"/>
            <a:ext cx="6840760" cy="1944216"/>
          </a:xfrm>
        </p:spPr>
        <p:txBody>
          <a:bodyPr>
            <a:normAutofit fontScale="85000" lnSpcReduction="20000"/>
          </a:bodyPr>
          <a:lstStyle/>
          <a:p>
            <a:pPr marL="0" indent="0">
              <a:buNone/>
            </a:pPr>
            <a:r>
              <a:rPr lang="en-US" dirty="0"/>
              <a:t>The reinforced cooperation between EU countries, sharing information, has helped to prevent attacks, stop them or limit their impact, according to </a:t>
            </a:r>
            <a:r>
              <a:rPr lang="en-US" dirty="0" err="1"/>
              <a:t>Navarrete</a:t>
            </a:r>
            <a:r>
              <a:rPr lang="en-US" dirty="0"/>
              <a:t>. “The plots are identified earlier because the tools for intelligence and police are used in a more accurate way.” He added: “We are preventing [attacks] and mitigating the number of people that are killed or injured.".</a:t>
            </a:r>
            <a:endParaRPr lang="bg-BG"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20904"/>
            <a:ext cx="6476074" cy="244827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2687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115616" y="476672"/>
            <a:ext cx="6965245" cy="1202485"/>
          </a:xfrm>
        </p:spPr>
        <p:txBody>
          <a:bodyPr/>
          <a:lstStyle/>
          <a:p>
            <a:r>
              <a:rPr lang="en-US" dirty="0"/>
              <a:t>Potential threats</a:t>
            </a:r>
            <a:endParaRPr lang="bg-BG" dirty="0"/>
          </a:p>
        </p:txBody>
      </p:sp>
      <p:sp>
        <p:nvSpPr>
          <p:cNvPr id="3" name="Контейнер за съдържание 2"/>
          <p:cNvSpPr>
            <a:spLocks noGrp="1"/>
          </p:cNvSpPr>
          <p:nvPr>
            <p:ph idx="1"/>
          </p:nvPr>
        </p:nvSpPr>
        <p:spPr>
          <a:xfrm>
            <a:off x="3923928" y="1556792"/>
            <a:ext cx="4464496" cy="4608511"/>
          </a:xfrm>
        </p:spPr>
        <p:txBody>
          <a:bodyPr>
            <a:normAutofit fontScale="77500" lnSpcReduction="20000"/>
          </a:bodyPr>
          <a:lstStyle/>
          <a:p>
            <a:pPr marL="0" indent="0">
              <a:buNone/>
            </a:pPr>
            <a:r>
              <a:rPr lang="en-US" dirty="0"/>
              <a:t>However, despite the success of the common approach, it remains important to stay vigilant. </a:t>
            </a:r>
            <a:r>
              <a:rPr lang="en-US" dirty="0" err="1"/>
              <a:t>Navarrete</a:t>
            </a:r>
            <a:r>
              <a:rPr lang="en-US" dirty="0"/>
              <a:t> said: “One of the most significant threats is people that have been arrested for their connection with the foreign fighter phenomenon and will be released shortly."</a:t>
            </a:r>
          </a:p>
          <a:p>
            <a:pPr marL="0" indent="0">
              <a:buNone/>
            </a:pPr>
            <a:endParaRPr lang="en-US" dirty="0"/>
          </a:p>
          <a:p>
            <a:pPr marL="0" indent="0">
              <a:buNone/>
            </a:pPr>
            <a:r>
              <a:rPr lang="en-US" dirty="0"/>
              <a:t>Most attacks are now perpetrated by home-grown terrorist </a:t>
            </a:r>
            <a:r>
              <a:rPr lang="en-US" dirty="0" err="1"/>
              <a:t>radicalised</a:t>
            </a:r>
            <a:r>
              <a:rPr lang="en-US" dirty="0"/>
              <a:t> in the European country where they are living, without having necessarily travelled to conflict zones such as Syria or Iraq, he said.</a:t>
            </a:r>
          </a:p>
          <a:p>
            <a:pPr marL="0" indent="0">
              <a:buNone/>
            </a:pPr>
            <a:endParaRPr lang="en-US" dirty="0"/>
          </a:p>
          <a:p>
            <a:pPr marL="0" indent="0">
              <a:buNone/>
            </a:pPr>
            <a:r>
              <a:rPr lang="en-US" dirty="0"/>
              <a:t>“There are still people returning from conflict zones like Iraq, but the figures were very low in 2017.”</a:t>
            </a:r>
            <a:endParaRPr lang="bg-BG"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060848"/>
            <a:ext cx="2968784" cy="37135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25261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fontScale="90000"/>
          </a:bodyPr>
          <a:lstStyle/>
          <a:p>
            <a:r>
              <a:rPr lang="en-US" dirty="0"/>
              <a:t>No systematic use of migration routes by </a:t>
            </a:r>
            <a:r>
              <a:rPr lang="en-US" dirty="0" smtClean="0"/>
              <a:t>terrorists</a:t>
            </a:r>
            <a:endParaRPr lang="bg-BG" dirty="0"/>
          </a:p>
        </p:txBody>
      </p:sp>
      <p:sp>
        <p:nvSpPr>
          <p:cNvPr id="3" name="Контейнер за съдържание 2"/>
          <p:cNvSpPr>
            <a:spLocks noGrp="1"/>
          </p:cNvSpPr>
          <p:nvPr>
            <p:ph idx="1"/>
          </p:nvPr>
        </p:nvSpPr>
        <p:spPr>
          <a:xfrm>
            <a:off x="1043608" y="2132856"/>
            <a:ext cx="3685023" cy="3960440"/>
          </a:xfrm>
        </p:spPr>
        <p:txBody>
          <a:bodyPr>
            <a:normAutofit fontScale="85000" lnSpcReduction="10000"/>
          </a:bodyPr>
          <a:lstStyle/>
          <a:p>
            <a:pPr marL="0" indent="0">
              <a:buNone/>
            </a:pPr>
            <a:r>
              <a:rPr lang="en-US" dirty="0"/>
              <a:t>Some people have been concerned about the risk posed by migrants trying to enter Europe. </a:t>
            </a:r>
            <a:r>
              <a:rPr lang="en-US" dirty="0" err="1"/>
              <a:t>Navarrette</a:t>
            </a:r>
            <a:r>
              <a:rPr lang="en-US" dirty="0"/>
              <a:t> said: “We haven´t seen a systematic use of these routes by terrorists." However, he added that Europol had identified “some terrorists” who try to use migration routes to enter the EU and that is why it has reinforced its cooperation with countries such as Greece and Italy and remains “vigilant”.</a:t>
            </a:r>
            <a:endParaRPr lang="bg-BG"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0526" y="2856829"/>
            <a:ext cx="3456384"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8157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122305" y="868724"/>
            <a:ext cx="6965245" cy="1202485"/>
          </a:xfrm>
        </p:spPr>
        <p:txBody>
          <a:bodyPr/>
          <a:lstStyle/>
          <a:p>
            <a:r>
              <a:rPr lang="en-US" dirty="0" smtClean="0"/>
              <a:t>Thank you for watching! </a:t>
            </a:r>
            <a:endParaRPr lang="bg-BG" dirty="0"/>
          </a:p>
        </p:txBody>
      </p:sp>
      <p:sp>
        <p:nvSpPr>
          <p:cNvPr id="3" name="Контейнер за съдържание 2"/>
          <p:cNvSpPr>
            <a:spLocks noGrp="1"/>
          </p:cNvSpPr>
          <p:nvPr>
            <p:ph idx="1"/>
          </p:nvPr>
        </p:nvSpPr>
        <p:spPr/>
        <p:txBody>
          <a:bodyPr/>
          <a:lstStyle/>
          <a:p>
            <a:endParaRPr lang="bg-BG"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844824"/>
            <a:ext cx="6469633" cy="429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0765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абърче">
  <a:themeElements>
    <a:clrScheme name="Кабърче">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абърче">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абърче">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24</TotalTime>
  <Words>338</Words>
  <Application>Microsoft Office PowerPoint</Application>
  <PresentationFormat>On-screen Show (4:3)</PresentationFormat>
  <Paragraphs>16</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Brush Script MT</vt:lpstr>
      <vt:lpstr>Constantia</vt:lpstr>
      <vt:lpstr>Franklin Gothic Book</vt:lpstr>
      <vt:lpstr>Rage Italic</vt:lpstr>
      <vt:lpstr>Кабърче</vt:lpstr>
      <vt:lpstr>Terrorism in Europe</vt:lpstr>
      <vt:lpstr>PowerPoint Presentation</vt:lpstr>
      <vt:lpstr>Situation in 2017</vt:lpstr>
      <vt:lpstr>EU cooperation</vt:lpstr>
      <vt:lpstr>Potential threats</vt:lpstr>
      <vt:lpstr>No systematic use of migration routes by terrorists</vt:lpstr>
      <vt:lpstr>Thank you for watching!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на PowerPoint</dc:title>
  <dc:creator>Ilia</dc:creator>
  <cp:lastModifiedBy>margarita.pavlova@eg-yavorov.com</cp:lastModifiedBy>
  <cp:revision>10</cp:revision>
  <dcterms:created xsi:type="dcterms:W3CDTF">2018-10-29T12:47:59Z</dcterms:created>
  <dcterms:modified xsi:type="dcterms:W3CDTF">2018-10-29T17:34:47Z</dcterms:modified>
</cp:coreProperties>
</file>