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aveat"/>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aveat-bold.fntdata"/><Relationship Id="rId14" Type="http://schemas.openxmlformats.org/officeDocument/2006/relationships/font" Target="fonts/Cavea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c6f90357f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9035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c6f90357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9035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c6f90357f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9035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c6f90357f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6f90357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432e5905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432e5905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www.youtube.com/watch?v=XLKBBaQLGo8" TargetMode="External"/><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4.jpg"/><Relationship Id="rId6" Type="http://schemas.openxmlformats.org/officeDocument/2006/relationships/image" Target="../media/image14.jpg"/><Relationship Id="rId7"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370402" y="1947125"/>
            <a:ext cx="64032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600">
                <a:latin typeface="Impact"/>
                <a:ea typeface="Impact"/>
                <a:cs typeface="Impact"/>
                <a:sym typeface="Impact"/>
              </a:rPr>
              <a:t>TERRORISM IN EUROPE</a:t>
            </a:r>
            <a:endParaRPr sz="6600">
              <a:latin typeface="Impact"/>
              <a:ea typeface="Impact"/>
              <a:cs typeface="Impact"/>
              <a:sym typeface="Impac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1388100" y="536900"/>
            <a:ext cx="6367800" cy="115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urier New"/>
                <a:ea typeface="Courier New"/>
                <a:cs typeface="Courier New"/>
                <a:sym typeface="Courier New"/>
              </a:rPr>
              <a:t>DEFINITION OF TERRORISM</a:t>
            </a:r>
            <a:endParaRPr>
              <a:latin typeface="Courier New"/>
              <a:ea typeface="Courier New"/>
              <a:cs typeface="Courier New"/>
              <a:sym typeface="Courier New"/>
            </a:endParaRPr>
          </a:p>
        </p:txBody>
      </p:sp>
      <p:sp>
        <p:nvSpPr>
          <p:cNvPr id="60" name="Google Shape;60;p14"/>
          <p:cNvSpPr txBox="1"/>
          <p:nvPr/>
        </p:nvSpPr>
        <p:spPr>
          <a:xfrm>
            <a:off x="1266675" y="1882475"/>
            <a:ext cx="6489300" cy="25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4294967295" type="subTitle"/>
          </p:nvPr>
        </p:nvSpPr>
        <p:spPr>
          <a:xfrm>
            <a:off x="908550" y="2209325"/>
            <a:ext cx="7326900" cy="23625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 sz="2500">
                <a:solidFill>
                  <a:schemeClr val="dk1"/>
                </a:solidFill>
                <a:latin typeface="Comic Sans MS"/>
                <a:ea typeface="Comic Sans MS"/>
                <a:cs typeface="Comic Sans MS"/>
                <a:sym typeface="Comic Sans MS"/>
              </a:rPr>
              <a:t>There is no commonly accepted definition of "terrorism". Being a charged term, with the connotation of something "morally wrong", it is often used, both by governments and non-state groups, to abuse or denounce opposing groups.</a:t>
            </a:r>
            <a:endParaRPr sz="2500">
              <a:solidFill>
                <a:schemeClr val="dk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81450" y="485175"/>
            <a:ext cx="8381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latin typeface="Courier New"/>
                <a:ea typeface="Courier New"/>
                <a:cs typeface="Courier New"/>
                <a:sym typeface="Courier New"/>
              </a:rPr>
              <a:t>TERRORISM IN EUROPE</a:t>
            </a:r>
            <a:endParaRPr sz="4800">
              <a:latin typeface="Courier New"/>
              <a:ea typeface="Courier New"/>
              <a:cs typeface="Courier New"/>
              <a:sym typeface="Courier New"/>
            </a:endParaRPr>
          </a:p>
        </p:txBody>
      </p:sp>
      <p:sp>
        <p:nvSpPr>
          <p:cNvPr id="67" name="Google Shape;67;p15"/>
          <p:cNvSpPr txBox="1"/>
          <p:nvPr/>
        </p:nvSpPr>
        <p:spPr>
          <a:xfrm>
            <a:off x="963000" y="1691550"/>
            <a:ext cx="7218000" cy="249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500">
                <a:solidFill>
                  <a:schemeClr val="dk1"/>
                </a:solidFill>
                <a:latin typeface="Comic Sans MS"/>
                <a:ea typeface="Comic Sans MS"/>
                <a:cs typeface="Comic Sans MS"/>
                <a:sym typeface="Comic Sans MS"/>
              </a:rPr>
              <a:t>There is a long history of terrorism in Europe. This has often been linked to nationalist and separatist movements, while other acts have been related to political extremism (including anarchism, far-right and far-left extremism), or religious extremism.</a:t>
            </a:r>
            <a:endParaRPr sz="2500">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813300" y="123775"/>
            <a:ext cx="7517400" cy="83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400">
                <a:latin typeface="Courier New"/>
                <a:ea typeface="Courier New"/>
                <a:cs typeface="Courier New"/>
                <a:sym typeface="Courier New"/>
              </a:rPr>
              <a:t>PARIS TERROR ATTACK</a:t>
            </a:r>
            <a:endParaRPr sz="4400">
              <a:latin typeface="Courier New"/>
              <a:ea typeface="Courier New"/>
              <a:cs typeface="Courier New"/>
              <a:sym typeface="Courier New"/>
            </a:endParaRPr>
          </a:p>
        </p:txBody>
      </p:sp>
      <p:sp>
        <p:nvSpPr>
          <p:cNvPr id="73" name="Google Shape;73;p16"/>
          <p:cNvSpPr txBox="1"/>
          <p:nvPr/>
        </p:nvSpPr>
        <p:spPr>
          <a:xfrm>
            <a:off x="551750" y="1134388"/>
            <a:ext cx="2374200" cy="33483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Comic Sans MS"/>
                <a:ea typeface="Comic Sans MS"/>
                <a:cs typeface="Comic Sans MS"/>
                <a:sym typeface="Comic Sans MS"/>
              </a:rPr>
              <a:t>The attacks in Paris on the night of Friday </a:t>
            </a:r>
            <a:r>
              <a:rPr lang="en" sz="1700">
                <a:solidFill>
                  <a:srgbClr val="FFFF00"/>
                </a:solidFill>
                <a:latin typeface="Comic Sans MS"/>
                <a:ea typeface="Comic Sans MS"/>
                <a:cs typeface="Comic Sans MS"/>
                <a:sym typeface="Comic Sans MS"/>
              </a:rPr>
              <a:t>13 November</a:t>
            </a:r>
            <a:r>
              <a:rPr lang="en" sz="1700">
                <a:solidFill>
                  <a:schemeClr val="dk1"/>
                </a:solidFill>
                <a:latin typeface="Comic Sans MS"/>
                <a:ea typeface="Comic Sans MS"/>
                <a:cs typeface="Comic Sans MS"/>
                <a:sym typeface="Comic Sans MS"/>
              </a:rPr>
              <a:t> by gunmen and suicide bombers hit a concert hall, a major stadium, restaurants and bars, almost simultaneously - and left </a:t>
            </a:r>
            <a:r>
              <a:rPr lang="en" sz="1700">
                <a:solidFill>
                  <a:srgbClr val="FFFF00"/>
                </a:solidFill>
                <a:latin typeface="Comic Sans MS"/>
                <a:ea typeface="Comic Sans MS"/>
                <a:cs typeface="Comic Sans MS"/>
                <a:sym typeface="Comic Sans MS"/>
              </a:rPr>
              <a:t>130 people dead</a:t>
            </a:r>
            <a:r>
              <a:rPr lang="en" sz="1700">
                <a:solidFill>
                  <a:schemeClr val="dk1"/>
                </a:solidFill>
                <a:latin typeface="Comic Sans MS"/>
                <a:ea typeface="Comic Sans MS"/>
                <a:cs typeface="Comic Sans MS"/>
                <a:sym typeface="Comic Sans MS"/>
              </a:rPr>
              <a:t> and hundreds wounded.</a:t>
            </a:r>
            <a:endParaRPr sz="1700">
              <a:solidFill>
                <a:schemeClr val="dk1"/>
              </a:solidFill>
              <a:latin typeface="Comic Sans MS"/>
              <a:ea typeface="Comic Sans MS"/>
              <a:cs typeface="Comic Sans MS"/>
              <a:sym typeface="Comic Sans MS"/>
            </a:endParaRPr>
          </a:p>
        </p:txBody>
      </p:sp>
      <p:pic>
        <p:nvPicPr>
          <p:cNvPr id="74" name="Google Shape;74;p16"/>
          <p:cNvPicPr preferRelativeResize="0"/>
          <p:nvPr/>
        </p:nvPicPr>
        <p:blipFill>
          <a:blip r:embed="rId4">
            <a:alphaModFix/>
          </a:blip>
          <a:stretch>
            <a:fillRect/>
          </a:stretch>
        </p:blipFill>
        <p:spPr>
          <a:xfrm>
            <a:off x="3297975" y="1134388"/>
            <a:ext cx="5237100" cy="3348300"/>
          </a:xfrm>
          <a:prstGeom prst="rect">
            <a:avLst/>
          </a:prstGeom>
          <a:noFill/>
          <a:ln cap="flat" cmpd="sng" w="19050">
            <a:solidFill>
              <a:srgbClr val="000000"/>
            </a:solidFill>
            <a:prstDash val="solid"/>
            <a:round/>
            <a:headEnd len="sm" w="sm" type="none"/>
            <a:tailEnd len="sm" w="sm" type="none"/>
          </a:ln>
          <a:effectLst>
            <a:outerShdw blurRad="57150" rotWithShape="0" algn="bl" dir="7560000" dist="19050">
              <a:srgbClr val="000000">
                <a:alpha val="50000"/>
              </a:srgbClr>
            </a:outerShdw>
            <a:reflection blurRad="0" dir="5400000" dist="38100" endA="0" endPos="30000" fadeDir="5400012" kx="0" rotWithShape="0" algn="bl" stA="68000" stPos="0" sy="-100000" ky="0"/>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248750"/>
            <a:ext cx="8520600" cy="8418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Courier New"/>
                <a:ea typeface="Courier New"/>
                <a:cs typeface="Courier New"/>
                <a:sym typeface="Courier New"/>
              </a:rPr>
              <a:t>November</a:t>
            </a:r>
            <a:r>
              <a:rPr b="1" lang="en">
                <a:solidFill>
                  <a:schemeClr val="dk2"/>
                </a:solidFill>
                <a:latin typeface="Courier New"/>
                <a:ea typeface="Courier New"/>
                <a:cs typeface="Courier New"/>
                <a:sym typeface="Courier New"/>
              </a:rPr>
              <a:t> </a:t>
            </a:r>
            <a:r>
              <a:rPr b="1" lang="en">
                <a:solidFill>
                  <a:srgbClr val="CC4125"/>
                </a:solidFill>
                <a:latin typeface="Courier New"/>
                <a:ea typeface="Courier New"/>
                <a:cs typeface="Courier New"/>
                <a:sym typeface="Courier New"/>
              </a:rPr>
              <a:t>13: Attack</a:t>
            </a:r>
            <a:r>
              <a:rPr b="1" lang="en">
                <a:solidFill>
                  <a:schemeClr val="dk2"/>
                </a:solidFill>
                <a:latin typeface="Courier New"/>
                <a:ea typeface="Courier New"/>
                <a:cs typeface="Courier New"/>
                <a:sym typeface="Courier New"/>
              </a:rPr>
              <a:t> </a:t>
            </a:r>
            <a:r>
              <a:rPr b="1" lang="en">
                <a:solidFill>
                  <a:srgbClr val="3C78D8"/>
                </a:solidFill>
                <a:latin typeface="Courier New"/>
                <a:ea typeface="Courier New"/>
                <a:cs typeface="Courier New"/>
                <a:sym typeface="Courier New"/>
              </a:rPr>
              <a:t>on Paris</a:t>
            </a:r>
            <a:r>
              <a:rPr b="1" lang="en">
                <a:solidFill>
                  <a:schemeClr val="dk2"/>
                </a:solidFill>
                <a:latin typeface="Courier New"/>
                <a:ea typeface="Courier New"/>
                <a:cs typeface="Courier New"/>
                <a:sym typeface="Courier New"/>
              </a:rPr>
              <a:t> </a:t>
            </a:r>
            <a:r>
              <a:rPr b="1" lang="en">
                <a:solidFill>
                  <a:srgbClr val="CC4125"/>
                </a:solidFill>
                <a:latin typeface="Courier New"/>
                <a:ea typeface="Courier New"/>
                <a:cs typeface="Courier New"/>
                <a:sym typeface="Courier New"/>
              </a:rPr>
              <a:t>(Video)</a:t>
            </a:r>
            <a:endParaRPr b="1">
              <a:solidFill>
                <a:srgbClr val="CC4125"/>
              </a:solidFill>
              <a:latin typeface="Courier New"/>
              <a:ea typeface="Courier New"/>
              <a:cs typeface="Courier New"/>
              <a:sym typeface="Courier New"/>
            </a:endParaRPr>
          </a:p>
        </p:txBody>
      </p:sp>
      <p:pic>
        <p:nvPicPr>
          <p:cNvPr descr="November 13 - Attacks on Paris is a three part documentary in which Jules and Gédéon Naudet, explore the human stories behind the terrorist attacks that took place in Paris on November 13th, 2015. Following the chronology of the events, the documentary will share testimonies of the people brought together by tragedy, from the survivors, the fire department, the Police and the leaders of the French government. Now streaming only on Netflix.&#10;&#10;Watch November 13 - Attack on Paris on Netflix:&#10;https://www.netflix.com/in/title/80190097&#10;&#10;SUBSCRIBE: http://bit.ly/29qBUt7&#10;&#10;About Netflix:&#10;Netflix is the world's leading internet entertainment service with 130 million memberships in over 190 countries enjoying TV series, documentaries and feature films across a wide variety of genres and languages. Members can watch as much as they want, anytime, anywhere, on any internet-connected screen. Members can play, pause and resume watching, all without commercials or commitments.&#10;&#10;Connect with Netflix Online:&#10;Visit Netflix WEBSITE: http://nflx.it/29BcWb5&#10;Like Netflix Kids on FACEBOOK: http://bit.ly/NetflixFamily&#10;Like Netflix on FACEBOOK: http://bit.ly/29kkAtN&#10;Follow Netflix on TWITTER: http://bit.ly/29gswqd&#10;Follow Netflix on INSTAGRAM: http://bit.ly/29oO4UP&#10;Follow Netflix on TUMBLR: http://bit.ly/29kkemT&#10;&#10;November 13 - Attack on Paris | Official Trailer [HD] | Netflix&#10;http://youtube.com/netflix" id="80" name="Google Shape;80;p17" title="November 13 : Attack on Paris | Official Trailer [HD] | Netflix">
            <a:hlinkClick r:id="rId4"/>
          </p:cNvPr>
          <p:cNvPicPr preferRelativeResize="0"/>
          <p:nvPr/>
        </p:nvPicPr>
        <p:blipFill>
          <a:blip r:embed="rId5">
            <a:alphaModFix/>
          </a:blip>
          <a:stretch>
            <a:fillRect/>
          </a:stretch>
        </p:blipFill>
        <p:spPr>
          <a:xfrm>
            <a:off x="1712976" y="1281900"/>
            <a:ext cx="5718058" cy="3615150"/>
          </a:xfrm>
          <a:prstGeom prst="rect">
            <a:avLst/>
          </a:prstGeom>
          <a:noFill/>
          <a:ln cap="flat" cmpd="sng" w="19050">
            <a:solidFill>
              <a:schemeClr val="dk2"/>
            </a:solidFill>
            <a:prstDash val="solid"/>
            <a:round/>
            <a:headEnd len="sm" w="sm" type="none"/>
            <a:tailEnd len="sm" w="sm" type="none"/>
          </a:ln>
          <a:effectLst>
            <a:outerShdw blurRad="57150" rotWithShape="0" algn="bl" dir="9240000" dist="19050">
              <a:srgbClr val="000000">
                <a:alpha val="89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4" name="Shape 84"/>
        <p:cNvGrpSpPr/>
        <p:nvPr/>
      </p:nvGrpSpPr>
      <p:grpSpPr>
        <a:xfrm>
          <a:off x="0" y="0"/>
          <a:ext cx="0" cy="0"/>
          <a:chOff x="0" y="0"/>
          <a:chExt cx="0" cy="0"/>
        </a:xfrm>
      </p:grpSpPr>
      <p:pic>
        <p:nvPicPr>
          <p:cNvPr id="85" name="Google Shape;85;p18"/>
          <p:cNvPicPr preferRelativeResize="0"/>
          <p:nvPr/>
        </p:nvPicPr>
        <p:blipFill>
          <a:blip r:embed="rId4">
            <a:alphaModFix/>
          </a:blip>
          <a:stretch>
            <a:fillRect/>
          </a:stretch>
        </p:blipFill>
        <p:spPr>
          <a:xfrm rot="1045441">
            <a:off x="6007044" y="387278"/>
            <a:ext cx="2857486" cy="1767267"/>
          </a:xfrm>
          <a:prstGeom prst="rect">
            <a:avLst/>
          </a:prstGeom>
          <a:noFill/>
          <a:ln cap="flat" cmpd="sng" w="19050">
            <a:solidFill>
              <a:srgbClr val="FFFFFF"/>
            </a:solidFill>
            <a:prstDash val="solid"/>
            <a:round/>
            <a:headEnd len="sm" w="sm" type="none"/>
            <a:tailEnd len="sm" w="sm" type="none"/>
          </a:ln>
        </p:spPr>
      </p:pic>
      <p:pic>
        <p:nvPicPr>
          <p:cNvPr id="86" name="Google Shape;86;p18"/>
          <p:cNvPicPr preferRelativeResize="0"/>
          <p:nvPr/>
        </p:nvPicPr>
        <p:blipFill>
          <a:blip r:embed="rId5">
            <a:alphaModFix/>
          </a:blip>
          <a:stretch>
            <a:fillRect/>
          </a:stretch>
        </p:blipFill>
        <p:spPr>
          <a:xfrm rot="-684173">
            <a:off x="3934025" y="940275"/>
            <a:ext cx="2852675" cy="2034300"/>
          </a:xfrm>
          <a:prstGeom prst="rect">
            <a:avLst/>
          </a:prstGeom>
          <a:noFill/>
          <a:ln cap="flat" cmpd="sng" w="19050">
            <a:solidFill>
              <a:srgbClr val="FFFFFF"/>
            </a:solidFill>
            <a:prstDash val="solid"/>
            <a:round/>
            <a:headEnd len="sm" w="sm" type="none"/>
            <a:tailEnd len="sm" w="sm" type="none"/>
          </a:ln>
        </p:spPr>
      </p:pic>
      <p:pic>
        <p:nvPicPr>
          <p:cNvPr id="87" name="Google Shape;87;p18"/>
          <p:cNvPicPr preferRelativeResize="0"/>
          <p:nvPr/>
        </p:nvPicPr>
        <p:blipFill>
          <a:blip r:embed="rId6">
            <a:alphaModFix/>
          </a:blip>
          <a:stretch>
            <a:fillRect/>
          </a:stretch>
        </p:blipFill>
        <p:spPr>
          <a:xfrm rot="-298655">
            <a:off x="6011099" y="2331748"/>
            <a:ext cx="2849379" cy="1864955"/>
          </a:xfrm>
          <a:prstGeom prst="rect">
            <a:avLst/>
          </a:prstGeom>
          <a:noFill/>
          <a:ln cap="flat" cmpd="sng" w="19050">
            <a:solidFill>
              <a:srgbClr val="FFFFFF"/>
            </a:solidFill>
            <a:prstDash val="solid"/>
            <a:round/>
            <a:headEnd len="sm" w="sm" type="none"/>
            <a:tailEnd len="sm" w="sm" type="none"/>
          </a:ln>
        </p:spPr>
      </p:pic>
      <p:pic>
        <p:nvPicPr>
          <p:cNvPr id="88" name="Google Shape;88;p18"/>
          <p:cNvPicPr preferRelativeResize="0"/>
          <p:nvPr/>
        </p:nvPicPr>
        <p:blipFill>
          <a:blip r:embed="rId7">
            <a:alphaModFix/>
          </a:blip>
          <a:stretch>
            <a:fillRect/>
          </a:stretch>
        </p:blipFill>
        <p:spPr>
          <a:xfrm rot="424241">
            <a:off x="3801932" y="3182755"/>
            <a:ext cx="2709436" cy="1745591"/>
          </a:xfrm>
          <a:prstGeom prst="rect">
            <a:avLst/>
          </a:prstGeom>
          <a:noFill/>
          <a:ln cap="flat" cmpd="sng" w="19050">
            <a:solidFill>
              <a:srgbClr val="F3F3F3"/>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2" name="Shape 92"/>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0"/>
          <p:cNvSpPr txBox="1"/>
          <p:nvPr>
            <p:ph type="title"/>
          </p:nvPr>
        </p:nvSpPr>
        <p:spPr>
          <a:xfrm>
            <a:off x="311700" y="43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Caveat"/>
                <a:ea typeface="Caveat"/>
                <a:cs typeface="Caveat"/>
                <a:sym typeface="Caveat"/>
              </a:rPr>
              <a:t>Made by: Gabriela Ivanova, ‘Peyo Yavorov’ High School</a:t>
            </a:r>
            <a:endParaRPr sz="3000">
              <a:latin typeface="Caveat"/>
              <a:ea typeface="Caveat"/>
              <a:cs typeface="Caveat"/>
              <a:sym typeface="Caveat"/>
            </a:endParaRPr>
          </a:p>
        </p:txBody>
      </p:sp>
      <p:pic>
        <p:nvPicPr>
          <p:cNvPr id="98" name="Google Shape;98;p20"/>
          <p:cNvPicPr preferRelativeResize="0"/>
          <p:nvPr/>
        </p:nvPicPr>
        <p:blipFill>
          <a:blip r:embed="rId4">
            <a:alphaModFix/>
          </a:blip>
          <a:stretch>
            <a:fillRect/>
          </a:stretch>
        </p:blipFill>
        <p:spPr>
          <a:xfrm>
            <a:off x="1443150" y="489500"/>
            <a:ext cx="6257700" cy="3815400"/>
          </a:xfrm>
          <a:prstGeom prst="foldedCorner">
            <a:avLst>
              <a:gd fmla="val 16667"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